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83"/>
  </p:notesMasterIdLst>
  <p:sldIdLst>
    <p:sldId id="256" r:id="rId3"/>
    <p:sldId id="276" r:id="rId4"/>
    <p:sldId id="277" r:id="rId5"/>
    <p:sldId id="278" r:id="rId6"/>
    <p:sldId id="279" r:id="rId7"/>
    <p:sldId id="329" r:id="rId8"/>
    <p:sldId id="330" r:id="rId9"/>
    <p:sldId id="331" r:id="rId10"/>
    <p:sldId id="332" r:id="rId11"/>
    <p:sldId id="333" r:id="rId12"/>
    <p:sldId id="272" r:id="rId13"/>
    <p:sldId id="273" r:id="rId14"/>
    <p:sldId id="274" r:id="rId15"/>
    <p:sldId id="304" r:id="rId16"/>
    <p:sldId id="305" r:id="rId17"/>
    <p:sldId id="306" r:id="rId18"/>
    <p:sldId id="307" r:id="rId19"/>
    <p:sldId id="308" r:id="rId20"/>
    <p:sldId id="266" r:id="rId21"/>
    <p:sldId id="267" r:id="rId22"/>
    <p:sldId id="268" r:id="rId23"/>
    <p:sldId id="269" r:id="rId24"/>
    <p:sldId id="270" r:id="rId25"/>
    <p:sldId id="257" r:id="rId26"/>
    <p:sldId id="258" r:id="rId27"/>
    <p:sldId id="259" r:id="rId28"/>
    <p:sldId id="260" r:id="rId29"/>
    <p:sldId id="261" r:id="rId30"/>
    <p:sldId id="309" r:id="rId31"/>
    <p:sldId id="310" r:id="rId32"/>
    <p:sldId id="311" r:id="rId33"/>
    <p:sldId id="312" r:id="rId34"/>
    <p:sldId id="313" r:id="rId35"/>
    <p:sldId id="314" r:id="rId36"/>
    <p:sldId id="315" r:id="rId37"/>
    <p:sldId id="321" r:id="rId38"/>
    <p:sldId id="322" r:id="rId39"/>
    <p:sldId id="323" r:id="rId40"/>
    <p:sldId id="336" r:id="rId41"/>
    <p:sldId id="335" r:id="rId42"/>
    <p:sldId id="337" r:id="rId43"/>
    <p:sldId id="338" r:id="rId44"/>
    <p:sldId id="339" r:id="rId45"/>
    <p:sldId id="286" r:id="rId46"/>
    <p:sldId id="287" r:id="rId47"/>
    <p:sldId id="288" r:id="rId48"/>
    <p:sldId id="289" r:id="rId49"/>
    <p:sldId id="290" r:id="rId50"/>
    <p:sldId id="291" r:id="rId51"/>
    <p:sldId id="292" r:id="rId52"/>
    <p:sldId id="324" r:id="rId53"/>
    <p:sldId id="325" r:id="rId54"/>
    <p:sldId id="326" r:id="rId55"/>
    <p:sldId id="327" r:id="rId56"/>
    <p:sldId id="262" r:id="rId57"/>
    <p:sldId id="263" r:id="rId58"/>
    <p:sldId id="264" r:id="rId59"/>
    <p:sldId id="265" r:id="rId60"/>
    <p:sldId id="299" r:id="rId61"/>
    <p:sldId id="300" r:id="rId62"/>
    <p:sldId id="301" r:id="rId63"/>
    <p:sldId id="302" r:id="rId64"/>
    <p:sldId id="303" r:id="rId65"/>
    <p:sldId id="320" r:id="rId66"/>
    <p:sldId id="319" r:id="rId67"/>
    <p:sldId id="318" r:id="rId68"/>
    <p:sldId id="317" r:id="rId69"/>
    <p:sldId id="316" r:id="rId70"/>
    <p:sldId id="293" r:id="rId71"/>
    <p:sldId id="294" r:id="rId72"/>
    <p:sldId id="295" r:id="rId73"/>
    <p:sldId id="296" r:id="rId74"/>
    <p:sldId id="297" r:id="rId75"/>
    <p:sldId id="298" r:id="rId76"/>
    <p:sldId id="280" r:id="rId77"/>
    <p:sldId id="281" r:id="rId78"/>
    <p:sldId id="282" r:id="rId79"/>
    <p:sldId id="283" r:id="rId80"/>
    <p:sldId id="284" r:id="rId81"/>
    <p:sldId id="285"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3" autoAdjust="0"/>
    <p:restoredTop sz="94590" autoAdjust="0"/>
  </p:normalViewPr>
  <p:slideViewPr>
    <p:cSldViewPr>
      <p:cViewPr varScale="1">
        <p:scale>
          <a:sx n="69" d="100"/>
          <a:sy n="69" d="100"/>
        </p:scale>
        <p:origin x="-1422" y="-102"/>
      </p:cViewPr>
      <p:guideLst>
        <p:guide orient="horz" pos="2160"/>
        <p:guide pos="2880"/>
      </p:guideLst>
    </p:cSldViewPr>
  </p:slideViewPr>
  <p:outlineViewPr>
    <p:cViewPr>
      <p:scale>
        <a:sx n="33" d="100"/>
        <a:sy n="33" d="100"/>
      </p:scale>
      <p:origin x="0" y="1464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D2191A-6A73-4BDE-BA21-1D58DD67CA3D}" type="datetimeFigureOut">
              <a:rPr lang="en-US" smtClean="0"/>
              <a:pPr/>
              <a:t>2/15/2012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87BFA-D63E-4CA7-A25D-27FFC665F299}" type="slidenum">
              <a:rPr lang="en-US" smtClean="0"/>
              <a:pPr/>
              <a:t>‹#›</a:t>
            </a:fld>
            <a:endParaRPr lang="en-US"/>
          </a:p>
        </p:txBody>
      </p:sp>
    </p:spTree>
    <p:extLst>
      <p:ext uri="{BB962C8B-B14F-4D97-AF65-F5344CB8AC3E}">
        <p14:creationId xmlns:p14="http://schemas.microsoft.com/office/powerpoint/2010/main" xmlns="" val="2851782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C09D7FA-149E-48EA-9DCC-381D85958926}" type="slidenum">
              <a:rPr lang="en-US"/>
              <a:pPr/>
              <a:t>11</a:t>
            </a:fld>
            <a:endParaRPr lang="en-US"/>
          </a:p>
        </p:txBody>
      </p:sp>
      <p:sp>
        <p:nvSpPr>
          <p:cNvPr id="6145"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6146"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6550DB9-5477-4008-89B3-5D660E0F2644}" type="slidenum">
              <a:rPr lang="en-US"/>
              <a:pPr/>
              <a:t>12</a:t>
            </a:fld>
            <a:endParaRPr lang="en-US"/>
          </a:p>
        </p:txBody>
      </p:sp>
      <p:sp>
        <p:nvSpPr>
          <p:cNvPr id="7169"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7170"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7969E3A-650B-49EA-B17C-37481CDF6873}" type="slidenum">
              <a:rPr lang="en-US"/>
              <a:pPr/>
              <a:t>13</a:t>
            </a:fld>
            <a:endParaRPr lang="en-US"/>
          </a:p>
        </p:txBody>
      </p:sp>
      <p:sp>
        <p:nvSpPr>
          <p:cNvPr id="8193" name="Rectangle 1"/>
          <p:cNvSpPr txBox="1">
            <a:spLocks noGrp="1" noRot="1" noChangeAspect="1"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8194"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037D76-4A0B-4C51-B4DF-8D6C9BA49CD8}" type="datetimeFigureOut">
              <a:rPr lang="en-US" smtClean="0"/>
              <a:pPr/>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A6C71-606F-4982-A0AB-2DB0480F6D29}" type="slidenum">
              <a:rPr lang="en-US" smtClean="0"/>
              <a:pPr/>
              <a:t>‹#›</a:t>
            </a:fld>
            <a:endParaRPr lang="en-US"/>
          </a:p>
        </p:txBody>
      </p:sp>
    </p:spTree>
    <p:extLst>
      <p:ext uri="{BB962C8B-B14F-4D97-AF65-F5344CB8AC3E}">
        <p14:creationId xmlns:p14="http://schemas.microsoft.com/office/powerpoint/2010/main" xmlns="" val="4274079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037D76-4A0B-4C51-B4DF-8D6C9BA49CD8}" type="datetimeFigureOut">
              <a:rPr lang="en-US" smtClean="0"/>
              <a:pPr/>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A6C71-606F-4982-A0AB-2DB0480F6D29}" type="slidenum">
              <a:rPr lang="en-US" smtClean="0"/>
              <a:pPr/>
              <a:t>‹#›</a:t>
            </a:fld>
            <a:endParaRPr lang="en-US"/>
          </a:p>
        </p:txBody>
      </p:sp>
    </p:spTree>
    <p:extLst>
      <p:ext uri="{BB962C8B-B14F-4D97-AF65-F5344CB8AC3E}">
        <p14:creationId xmlns:p14="http://schemas.microsoft.com/office/powerpoint/2010/main" xmlns="" val="94573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037D76-4A0B-4C51-B4DF-8D6C9BA49CD8}" type="datetimeFigureOut">
              <a:rPr lang="en-US" smtClean="0"/>
              <a:pPr/>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A6C71-606F-4982-A0AB-2DB0480F6D29}" type="slidenum">
              <a:rPr lang="en-US" smtClean="0"/>
              <a:pPr/>
              <a:t>‹#›</a:t>
            </a:fld>
            <a:endParaRPr lang="en-US"/>
          </a:p>
        </p:txBody>
      </p:sp>
    </p:spTree>
    <p:extLst>
      <p:ext uri="{BB962C8B-B14F-4D97-AF65-F5344CB8AC3E}">
        <p14:creationId xmlns:p14="http://schemas.microsoft.com/office/powerpoint/2010/main" xmlns="" val="3359063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6481" y="6247376"/>
            <a:ext cx="2128320" cy="470930"/>
          </a:xfrm>
        </p:spPr>
        <p:txBody>
          <a:bodyPr/>
          <a:lstStyle>
            <a:lvl1pPr>
              <a:defRPr/>
            </a:lvl1pPr>
          </a:lstStyle>
          <a:p>
            <a:endParaRPr lang="en-US"/>
          </a:p>
        </p:txBody>
      </p:sp>
      <p:sp>
        <p:nvSpPr>
          <p:cNvPr id="4" name="Footer Placeholder 3"/>
          <p:cNvSpPr>
            <a:spLocks noGrp="1"/>
          </p:cNvSpPr>
          <p:nvPr>
            <p:ph type="ftr" idx="11"/>
          </p:nvPr>
        </p:nvSpPr>
        <p:spPr>
          <a:xfrm>
            <a:off x="3127680" y="6247376"/>
            <a:ext cx="2897280" cy="470930"/>
          </a:xfrm>
        </p:spPr>
        <p:txBody>
          <a:bodyPr/>
          <a:lstStyle>
            <a:lvl1pPr>
              <a:defRPr/>
            </a:lvl1pPr>
          </a:lstStyle>
          <a:p>
            <a:endParaRPr lang="en-US"/>
          </a:p>
        </p:txBody>
      </p:sp>
      <p:sp>
        <p:nvSpPr>
          <p:cNvPr id="5" name="Slide Number Placeholder 4"/>
          <p:cNvSpPr>
            <a:spLocks noGrp="1"/>
          </p:cNvSpPr>
          <p:nvPr>
            <p:ph type="sldNum" idx="12"/>
          </p:nvPr>
        </p:nvSpPr>
        <p:spPr>
          <a:xfrm>
            <a:off x="6556321" y="6247376"/>
            <a:ext cx="2128320" cy="470930"/>
          </a:xfrm>
        </p:spPr>
        <p:txBody>
          <a:bodyPr/>
          <a:lstStyle>
            <a:lvl1pPr>
              <a:defRPr/>
            </a:lvl1pPr>
          </a:lstStyle>
          <a:p>
            <a:fld id="{E15E2E86-83EC-432C-A005-864A1E7AE100}" type="slidenum">
              <a:rPr lang="en-US"/>
              <a:pPr/>
              <a:t>‹#›</a:t>
            </a:fld>
            <a:endParaRPr lang="en-US"/>
          </a:p>
        </p:txBody>
      </p:sp>
    </p:spTree>
    <p:extLst>
      <p:ext uri="{BB962C8B-B14F-4D97-AF65-F5344CB8AC3E}">
        <p14:creationId xmlns:p14="http://schemas.microsoft.com/office/powerpoint/2010/main" xmlns="" val="2325398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smtClean="0"/>
              <a:t>Click to add photo album title</a:t>
            </a:r>
            <a:endParaRPr lang="en-US" dirty="0"/>
          </a:p>
        </p:txBody>
      </p:sp>
      <p:sp>
        <p:nvSpPr>
          <p:cNvPr id="30" name="Rectangle 7"/>
          <p:cNvSpPr>
            <a:spLocks/>
          </p:cNvSpPr>
          <p:nvPr/>
        </p:nvSpPr>
        <p:spPr>
          <a:xfrm>
            <a:off x="453736" y="5181600"/>
            <a:ext cx="8229600" cy="1143000"/>
          </a:xfrm>
          <a:prstGeom prst="rect">
            <a:avLst/>
          </a:prstGeom>
        </p:spPr>
        <p:txBody>
          <a:bodyPr vert="horz" anchor="ctr">
            <a:normAutofit/>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dirty="0" smtClean="0"/>
              <a:t>Click icon to add picture</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11" name="Rectangle 10"/>
          <p:cNvSpPr>
            <a:spLocks noGrp="1"/>
          </p:cNvSpPr>
          <p:nvPr>
            <p:ph type="dt" sz="half" idx="12"/>
          </p:nvPr>
        </p:nvSpPr>
        <p:spPr/>
        <p:txBody>
          <a:bodyPr/>
          <a:lstStyle>
            <a:extLst/>
          </a:lstStyle>
          <a:p>
            <a:fld id="{F30C84A2-23CF-44F5-B813-5187ED5C7D1C}" type="datetimeFigureOut">
              <a:rPr lang="en-US" sz="1200" smtClean="0">
                <a:solidFill>
                  <a:schemeClr val="tx2"/>
                </a:solidFill>
              </a:rPr>
              <a:pPr/>
              <a:t>2/15/2012</a:t>
            </a:fld>
            <a:endParaRPr lang="en-US" dirty="0"/>
          </a:p>
        </p:txBody>
      </p:sp>
      <p:sp>
        <p:nvSpPr>
          <p:cNvPr id="12" name="Rectangle 11"/>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dirty="0" smtClean="0"/>
              <a:t>Click icon to add picture</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2/15/2012</a:t>
            </a:fld>
            <a:endParaRPr lang="en-US" dirty="0"/>
          </a:p>
        </p:txBody>
      </p:sp>
      <p:sp>
        <p:nvSpPr>
          <p:cNvPr id="5" name="Rectangle 4"/>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extLst/>
          </a:lstStyle>
          <a:p>
            <a:r>
              <a:rPr lang="en-US" dirty="0" smtClean="0"/>
              <a:t>Click to add section title</a:t>
            </a:r>
            <a:endParaRPr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extLst/>
          </a:lstStyle>
          <a:p>
            <a:pPr lvl="0"/>
            <a:r>
              <a:rPr lang="en-US" dirty="0" smtClean="0"/>
              <a:t>Click to add subtitle</a:t>
            </a:r>
            <a:endParaRPr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dirty="0" smtClean="0"/>
              <a:t>Click icon to add picture</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dirty="0" smtClean="0"/>
              <a:t>Click icon to add picture</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dirty="0" smtClean="0"/>
              <a:t>Click icon to add picture</a:t>
            </a:r>
            <a:endParaRPr lang="en-US" sz="2000" dirty="0"/>
          </a:p>
        </p:txBody>
      </p:sp>
      <p:sp>
        <p:nvSpPr>
          <p:cNvPr id="8" name="Rectangle 7"/>
          <p:cNvSpPr>
            <a:spLocks noGrp="1"/>
          </p:cNvSpPr>
          <p:nvPr>
            <p:ph type="dt" sz="half" idx="17"/>
          </p:nvPr>
        </p:nvSpPr>
        <p:spPr/>
        <p:txBody>
          <a:bodyPr/>
          <a:lstStyle>
            <a:extLst/>
          </a:lstStyle>
          <a:p>
            <a:fld id="{F30C84A2-23CF-44F5-B813-5187ED5C7D1C}" type="datetimeFigureOut">
              <a:rPr lang="en-US" sz="1200" smtClean="0">
                <a:solidFill>
                  <a:schemeClr val="tx2"/>
                </a:solidFill>
              </a:rPr>
              <a:pPr/>
              <a:t>2/15/2012</a:t>
            </a:fld>
            <a:endParaRPr lang="en-US" dirty="0"/>
          </a:p>
        </p:txBody>
      </p:sp>
      <p:sp>
        <p:nvSpPr>
          <p:cNvPr id="9" name="Rectangle 8"/>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9"/>
          </p:nvPr>
        </p:nvSpPr>
        <p:spPr/>
        <p:txBody>
          <a:bodyPr/>
          <a:lstStyle>
            <a:extLst/>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Click icon to add picture</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Click icon to add picture</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dirty="0" smtClean="0"/>
              <a:t>Click icon to add picture</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F30C84A2-23CF-44F5-B813-5187ED5C7D1C}" type="datetimeFigureOut">
              <a:rPr lang="en-US" sz="1200" smtClean="0">
                <a:solidFill>
                  <a:schemeClr val="tx2"/>
                </a:solidFill>
              </a:rPr>
              <a:pPr/>
              <a:t>2/15/2012</a:t>
            </a:fld>
            <a:endParaRPr lang="en-US" dirty="0"/>
          </a:p>
        </p:txBody>
      </p:sp>
      <p:sp>
        <p:nvSpPr>
          <p:cNvPr id="9" name="Rectangle 8"/>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5D93FE1-F370-44E8-B5BD-0F17A1333380}" type="datetimeFigureOut">
              <a:rPr lang="en-US" smtClean="0">
                <a:solidFill>
                  <a:srgbClr val="000000"/>
                </a:solidFill>
              </a:rPr>
              <a:pPr/>
              <a:t>2/15/2012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3C89080-BBA6-43A3-A0AD-E40B2E9CA93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216678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D93FE1-F370-44E8-B5BD-0F17A1333380}" type="datetimeFigureOut">
              <a:rPr lang="en-US" smtClean="0">
                <a:solidFill>
                  <a:srgbClr val="000000"/>
                </a:solidFill>
              </a:rPr>
              <a:pPr/>
              <a:t>2/15/2012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C89080-BBA6-43A3-A0AD-E40B2E9CA930}"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xmlns="" val="213395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5D93FE1-F370-44E8-B5BD-0F17A1333380}" type="datetimeFigureOut">
              <a:rPr lang="en-US" smtClean="0">
                <a:solidFill>
                  <a:srgbClr val="000000"/>
                </a:solidFill>
              </a:rPr>
              <a:pPr/>
              <a:t>2/15/2012</a:t>
            </a:fld>
            <a:endParaRPr lang="en-US">
              <a:solidFill>
                <a:srgbClr val="000000"/>
              </a:solidFill>
            </a:endParaRPr>
          </a:p>
        </p:txBody>
      </p:sp>
      <p:sp>
        <p:nvSpPr>
          <p:cNvPr id="8" name="Slide Number Placeholder 7"/>
          <p:cNvSpPr>
            <a:spLocks noGrp="1"/>
          </p:cNvSpPr>
          <p:nvPr>
            <p:ph type="sldNum" sz="quarter" idx="11"/>
          </p:nvPr>
        </p:nvSpPr>
        <p:spPr/>
        <p:txBody>
          <a:bodyPr/>
          <a:lstStyle/>
          <a:p>
            <a:fld id="{B3C89080-BBA6-43A3-A0AD-E40B2E9CA930}" type="slidenum">
              <a:rPr lang="en-US" smtClean="0">
                <a:solidFill>
                  <a:srgbClr val="D1282E"/>
                </a:solidFill>
              </a:rPr>
              <a:pPr/>
              <a:t>‹#›</a:t>
            </a:fld>
            <a:endParaRPr lang="en-US">
              <a:solidFill>
                <a:srgbClr val="D1282E"/>
              </a:solidFill>
            </a:endParaRPr>
          </a:p>
        </p:txBody>
      </p:sp>
      <p:sp>
        <p:nvSpPr>
          <p:cNvPr id="9" name="Footer Placeholder 8"/>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xmlns="" val="35512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037D76-4A0B-4C51-B4DF-8D6C9BA49CD8}" type="datetimeFigureOut">
              <a:rPr lang="en-US" smtClean="0"/>
              <a:pPr/>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A6C71-606F-4982-A0AB-2DB0480F6D29}" type="slidenum">
              <a:rPr lang="en-US" smtClean="0"/>
              <a:pPr/>
              <a:t>‹#›</a:t>
            </a:fld>
            <a:endParaRPr lang="en-US"/>
          </a:p>
        </p:txBody>
      </p:sp>
    </p:spTree>
    <p:extLst>
      <p:ext uri="{BB962C8B-B14F-4D97-AF65-F5344CB8AC3E}">
        <p14:creationId xmlns:p14="http://schemas.microsoft.com/office/powerpoint/2010/main" xmlns="" val="590749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5D93FE1-F370-44E8-B5BD-0F17A1333380}" type="datetimeFigureOut">
              <a:rPr lang="en-US" smtClean="0">
                <a:solidFill>
                  <a:srgbClr val="000000"/>
                </a:solidFill>
              </a:rPr>
              <a:pPr/>
              <a:t>2/15/2012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C89080-BBA6-43A3-A0AD-E40B2E9CA930}"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xmlns="" val="1616884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5D93FE1-F370-44E8-B5BD-0F17A1333380}" type="datetimeFigureOut">
              <a:rPr lang="en-US" smtClean="0">
                <a:solidFill>
                  <a:srgbClr val="000000"/>
                </a:solidFill>
              </a:rPr>
              <a:pPr/>
              <a:t>2/15/2012</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C89080-BBA6-43A3-A0AD-E40B2E9CA930}"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xmlns="" val="2952192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D93FE1-F370-44E8-B5BD-0F17A1333380}" type="datetimeFigureOut">
              <a:rPr lang="en-US" smtClean="0">
                <a:solidFill>
                  <a:srgbClr val="000000"/>
                </a:solidFill>
              </a:rPr>
              <a:pPr/>
              <a:t>2/15/2012</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C89080-BBA6-43A3-A0AD-E40B2E9CA930}"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xmlns="" val="538309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D93FE1-F370-44E8-B5BD-0F17A1333380}" type="datetimeFigureOut">
              <a:rPr lang="en-US" smtClean="0">
                <a:solidFill>
                  <a:srgbClr val="000000"/>
                </a:solidFill>
              </a:rPr>
              <a:pPr/>
              <a:t>2/15/2012</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C89080-BBA6-43A3-A0AD-E40B2E9CA930}"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xmlns="" val="2439079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D93FE1-F370-44E8-B5BD-0F17A1333380}" type="datetimeFigureOut">
              <a:rPr lang="en-US" smtClean="0">
                <a:solidFill>
                  <a:srgbClr val="000000"/>
                </a:solidFill>
              </a:rPr>
              <a:pPr/>
              <a:t>2/15/2012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C89080-BBA6-43A3-A0AD-E40B2E9CA930}" type="slidenum">
              <a:rPr lang="en-US" smtClean="0">
                <a:solidFill>
                  <a:srgbClr val="D1282E"/>
                </a:solidFill>
              </a:rPr>
              <a:pPr/>
              <a:t>‹#›</a:t>
            </a:fld>
            <a:endParaRPr lang="en-US">
              <a:solidFill>
                <a:srgbClr val="D1282E"/>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477571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D93FE1-F370-44E8-B5BD-0F17A1333380}" type="datetimeFigureOut">
              <a:rPr lang="en-US" smtClean="0">
                <a:solidFill>
                  <a:srgbClr val="000000"/>
                </a:solidFill>
              </a:rPr>
              <a:pPr/>
              <a:t>2/15/2012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3C89080-BBA6-43A3-A0AD-E40B2E9CA930}"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xmlns="" val="51449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D93FE1-F370-44E8-B5BD-0F17A1333380}" type="datetimeFigureOut">
              <a:rPr lang="en-US" smtClean="0">
                <a:solidFill>
                  <a:srgbClr val="000000"/>
                </a:solidFill>
              </a:rPr>
              <a:pPr/>
              <a:t>2/15/2012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C89080-BBA6-43A3-A0AD-E40B2E9CA930}"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xmlns="" val="1934117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D93FE1-F370-44E8-B5BD-0F17A1333380}" type="datetimeFigureOut">
              <a:rPr lang="en-US" smtClean="0">
                <a:solidFill>
                  <a:srgbClr val="000000"/>
                </a:solidFill>
              </a:rPr>
              <a:pPr/>
              <a:t>2/15/2012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C89080-BBA6-43A3-A0AD-E40B2E9CA930}"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xmlns="" val="2399487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037D76-4A0B-4C51-B4DF-8D6C9BA49CD8}" type="datetimeFigureOut">
              <a:rPr lang="en-US" smtClean="0"/>
              <a:pPr/>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A6C71-606F-4982-A0AB-2DB0480F6D29}" type="slidenum">
              <a:rPr lang="en-US" smtClean="0"/>
              <a:pPr/>
              <a:t>‹#›</a:t>
            </a:fld>
            <a:endParaRPr lang="en-US"/>
          </a:p>
        </p:txBody>
      </p:sp>
    </p:spTree>
    <p:extLst>
      <p:ext uri="{BB962C8B-B14F-4D97-AF65-F5344CB8AC3E}">
        <p14:creationId xmlns:p14="http://schemas.microsoft.com/office/powerpoint/2010/main" xmlns="" val="1562997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037D76-4A0B-4C51-B4DF-8D6C9BA49CD8}" type="datetimeFigureOut">
              <a:rPr lang="en-US" smtClean="0"/>
              <a:pPr/>
              <a:t>2/15/2012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A6C71-606F-4982-A0AB-2DB0480F6D29}" type="slidenum">
              <a:rPr lang="en-US" smtClean="0"/>
              <a:pPr/>
              <a:t>‹#›</a:t>
            </a:fld>
            <a:endParaRPr lang="en-US"/>
          </a:p>
        </p:txBody>
      </p:sp>
    </p:spTree>
    <p:extLst>
      <p:ext uri="{BB962C8B-B14F-4D97-AF65-F5344CB8AC3E}">
        <p14:creationId xmlns:p14="http://schemas.microsoft.com/office/powerpoint/2010/main" xmlns="" val="66134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037D76-4A0B-4C51-B4DF-8D6C9BA49CD8}" type="datetimeFigureOut">
              <a:rPr lang="en-US" smtClean="0"/>
              <a:pPr/>
              <a:t>2/15/2012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7A6C71-606F-4982-A0AB-2DB0480F6D29}" type="slidenum">
              <a:rPr lang="en-US" smtClean="0"/>
              <a:pPr/>
              <a:t>‹#›</a:t>
            </a:fld>
            <a:endParaRPr lang="en-US"/>
          </a:p>
        </p:txBody>
      </p:sp>
    </p:spTree>
    <p:extLst>
      <p:ext uri="{BB962C8B-B14F-4D97-AF65-F5344CB8AC3E}">
        <p14:creationId xmlns:p14="http://schemas.microsoft.com/office/powerpoint/2010/main" xmlns="" val="645332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037D76-4A0B-4C51-B4DF-8D6C9BA49CD8}" type="datetimeFigureOut">
              <a:rPr lang="en-US" smtClean="0"/>
              <a:pPr/>
              <a:t>2/15/2012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7A6C71-606F-4982-A0AB-2DB0480F6D29}" type="slidenum">
              <a:rPr lang="en-US" smtClean="0"/>
              <a:pPr/>
              <a:t>‹#›</a:t>
            </a:fld>
            <a:endParaRPr lang="en-US"/>
          </a:p>
        </p:txBody>
      </p:sp>
    </p:spTree>
    <p:extLst>
      <p:ext uri="{BB962C8B-B14F-4D97-AF65-F5344CB8AC3E}">
        <p14:creationId xmlns:p14="http://schemas.microsoft.com/office/powerpoint/2010/main" xmlns="" val="79328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037D76-4A0B-4C51-B4DF-8D6C9BA49CD8}" type="datetimeFigureOut">
              <a:rPr lang="en-US" smtClean="0"/>
              <a:pPr/>
              <a:t>2/15/2012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7A6C71-606F-4982-A0AB-2DB0480F6D29}" type="slidenum">
              <a:rPr lang="en-US" smtClean="0"/>
              <a:pPr/>
              <a:t>‹#›</a:t>
            </a:fld>
            <a:endParaRPr lang="en-US"/>
          </a:p>
        </p:txBody>
      </p:sp>
    </p:spTree>
    <p:extLst>
      <p:ext uri="{BB962C8B-B14F-4D97-AF65-F5344CB8AC3E}">
        <p14:creationId xmlns:p14="http://schemas.microsoft.com/office/powerpoint/2010/main" xmlns="" val="275140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037D76-4A0B-4C51-B4DF-8D6C9BA49CD8}" type="datetimeFigureOut">
              <a:rPr lang="en-US" smtClean="0"/>
              <a:pPr/>
              <a:t>2/15/2012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A6C71-606F-4982-A0AB-2DB0480F6D29}" type="slidenum">
              <a:rPr lang="en-US" smtClean="0"/>
              <a:pPr/>
              <a:t>‹#›</a:t>
            </a:fld>
            <a:endParaRPr lang="en-US"/>
          </a:p>
        </p:txBody>
      </p:sp>
    </p:spTree>
    <p:extLst>
      <p:ext uri="{BB962C8B-B14F-4D97-AF65-F5344CB8AC3E}">
        <p14:creationId xmlns:p14="http://schemas.microsoft.com/office/powerpoint/2010/main" xmlns="" val="56821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037D76-4A0B-4C51-B4DF-8D6C9BA49CD8}" type="datetimeFigureOut">
              <a:rPr lang="en-US" smtClean="0"/>
              <a:pPr/>
              <a:t>2/15/2012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A6C71-606F-4982-A0AB-2DB0480F6D29}" type="slidenum">
              <a:rPr lang="en-US" smtClean="0"/>
              <a:pPr/>
              <a:t>‹#›</a:t>
            </a:fld>
            <a:endParaRPr lang="en-US"/>
          </a:p>
        </p:txBody>
      </p:sp>
    </p:spTree>
    <p:extLst>
      <p:ext uri="{BB962C8B-B14F-4D97-AF65-F5344CB8AC3E}">
        <p14:creationId xmlns:p14="http://schemas.microsoft.com/office/powerpoint/2010/main" xmlns="" val="187680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37D76-4A0B-4C51-B4DF-8D6C9BA49CD8}" type="datetimeFigureOut">
              <a:rPr lang="en-US" smtClean="0"/>
              <a:pPr/>
              <a:t>2/15/2012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A6C71-606F-4982-A0AB-2DB0480F6D29}" type="slidenum">
              <a:rPr lang="en-US" smtClean="0"/>
              <a:pPr/>
              <a:t>‹#›</a:t>
            </a:fld>
            <a:endParaRPr lang="en-US"/>
          </a:p>
        </p:txBody>
      </p:sp>
    </p:spTree>
    <p:extLst>
      <p:ext uri="{BB962C8B-B14F-4D97-AF65-F5344CB8AC3E}">
        <p14:creationId xmlns:p14="http://schemas.microsoft.com/office/powerpoint/2010/main" xmlns="" val="817715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85D93FE1-F370-44E8-B5BD-0F17A1333380}" type="datetimeFigureOut">
              <a:rPr lang="en-US" smtClean="0">
                <a:solidFill>
                  <a:srgbClr val="000000"/>
                </a:solidFill>
              </a:rPr>
              <a:pPr/>
              <a:t>2/15/2012</a:t>
            </a:fld>
            <a:endParaRPr lang="en-US">
              <a:solidFill>
                <a:srgbClr val="000000"/>
              </a:solidFill>
            </a:endParaRPr>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3C89080-BBA6-43A3-A0AD-E40B2E9CA930}" type="slidenum">
              <a:rPr lang="en-US" smtClean="0">
                <a:solidFill>
                  <a:srgbClr val="D1282E"/>
                </a:solidFill>
              </a:rPr>
              <a:pPr/>
              <a:t>‹#›</a:t>
            </a:fld>
            <a:endParaRPr lang="en-US">
              <a:solidFill>
                <a:srgbClr val="D1282E"/>
              </a:solidFill>
            </a:endParaRPr>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xmlns="" val="14962920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bs.org/lifebeyondearth/alone/venus.html" TargetMode="External"/><Relationship Id="rId2" Type="http://schemas.openxmlformats.org/officeDocument/2006/relationships/hyperlink" Target="http://space.about.com/od/solarsystem/tp/venus10things.htm" TargetMode="External"/><Relationship Id="rId1" Type="http://schemas.openxmlformats.org/officeDocument/2006/relationships/slideLayout" Target="../slideLayouts/slideLayout2.xml"/><Relationship Id="rId5" Type="http://schemas.openxmlformats.org/officeDocument/2006/relationships/hyperlink" Target="http://www.universetoday.com/14306/temperature-of-venus/" TargetMode="External"/><Relationship Id="rId4" Type="http://schemas.openxmlformats.org/officeDocument/2006/relationships/hyperlink" Target="http://photojournal.jpl.nasa.gov/catalog/PIA0026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tv6p48v0me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hyperlink" Target="http://www.google.com/imgres?hl=en&amp;client=firefox-a&amp;rls=org.mozilla:en-US:official&amp;biw=1366&amp;bih=638&amp;tbm=isch&amp;tbnid=L3zER2e4kaYcJM:&amp;imgrefurl=http://www.scientificamerican.com/gallery_directory.cfm?photo_id=8E6C48CB-C925-05E5-86D78678378F19AA&amp;docid=C8Q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olarsystem.nasa.gov/multimedia/display.cfm?IM_ID=10191"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ElXNcGxNMo" TargetMode="External"/><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QB1k12Dao1w" TargetMode="External"/><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olarsystem.nasa.gov/multimedia/display.cfm?IM_ID=8364" TargetMode="External"/><Relationship Id="rId1" Type="http://schemas.openxmlformats.org/officeDocument/2006/relationships/slideLayout" Target="../slideLayouts/slideLayout18.xml"/><Relationship Id="rId5" Type="http://schemas.openxmlformats.org/officeDocument/2006/relationships/image" Target="../media/image47.jpeg"/><Relationship Id="rId4" Type="http://schemas.openxmlformats.org/officeDocument/2006/relationships/hyperlink" Target="http://solarsystem.nasa.gov/multimedia/display.cfm?IM_ID=10766"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olarsystem.nasa.gov/planets/profile.cfm?Object=Uranus" TargetMode="Externa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4.bp.blogspot.com/_R_fTYHVWAzI/Svm7JGpYllI/AAAAAAAAAx0/UCcWyEUPEUI/s1600-h/combined.jpg" TargetMode="Externa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3.bp.blogspot.com/_R_fTYHVWAzI/Svm7KIwv16I/AAAAAAAAAyE/M3ryOQsb6Ao/s1600-h/Chandra_x-ray.jpg" TargetMode="External"/><Relationship Id="rId1" Type="http://schemas.openxmlformats.org/officeDocument/2006/relationships/slideLayout" Target="../slideLayouts/slideLayout18.xml"/><Relationship Id="rId4" Type="http://schemas.openxmlformats.org/officeDocument/2006/relationships/hyperlink" Target="http://www.happynews.com/living/space/neptune-facts-information.ht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youtube.com/watch?v=U8-DTJpygyk"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hyperlink" Target="http://www.youtube.com/watch?v=HEheh1BH34Q"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aerospaceguide.net/planet/planetmercury.html" TargetMode="External"/><Relationship Id="rId2" Type="http://schemas.openxmlformats.org/officeDocument/2006/relationships/hyperlink" Target="http://www.windows2universe.org/mercury/Atmosphere/atmosphere.html" TargetMode="External"/><Relationship Id="rId1" Type="http://schemas.openxmlformats.org/officeDocument/2006/relationships/slideLayout" Target="../slideLayouts/slideLayout1.xml"/><Relationship Id="rId4" Type="http://schemas.openxmlformats.org/officeDocument/2006/relationships/hyperlink" Target="http://www.youtube.com/watch?v=U8-DTJpygyk"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HEheh1BH34Q" TargetMode="External"/><Relationship Id="rId2" Type="http://schemas.openxmlformats.org/officeDocument/2006/relationships/hyperlink" Target="http://www.co-intelligence.org/newsletter/comparisons.html" TargetMode="External"/><Relationship Id="rId1" Type="http://schemas.openxmlformats.org/officeDocument/2006/relationships/slideLayout" Target="../slideLayouts/slideLayout2.xml"/><Relationship Id="rId5" Type="http://schemas.openxmlformats.org/officeDocument/2006/relationships/hyperlink" Target="http://www.angelfire.com/sc2/Trunko/stars.html" TargetMode="External"/><Relationship Id="rId4" Type="http://schemas.openxmlformats.org/officeDocument/2006/relationships/hyperlink" Target="http://www.kiroastro.com/writings/perspective"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9-fMQiE-xFE" TargetMode="Externa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www.youtube.com/watch?v=ldF9FQ8hK3A" TargetMode="External"/><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www.youtube.com/watch?v=QHAdnHPF8WU"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youtu.be/cDdrm4uD8B0"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3.bp.blogspot.com/-Os5Zlwb7Hhs/Tf_Ob65WYWI/AAAAAAAAAdE/XhUXndVRZ4I/s400/Earth-magnetic-field410.jpg" TargetMode="External"/><Relationship Id="rId2" Type="http://schemas.openxmlformats.org/officeDocument/2006/relationships/hyperlink" Target="http://images.wikia.com/marveldatabase/images/5/52/X-Men_Legacy_Vol_1_259_Marvel_Comics_50th_Anniversary_Variant_Textless.jpg" TargetMode="External"/><Relationship Id="rId1" Type="http://schemas.openxmlformats.org/officeDocument/2006/relationships/slideLayout" Target="../slideLayouts/slideLayout2.xml"/><Relationship Id="rId5" Type="http://schemas.openxmlformats.org/officeDocument/2006/relationships/hyperlink" Target="http://www.thefreeresource.com/magnetosphere-has-anyone-ever-traveled-beyond-the-earths-magnetosphere" TargetMode="External"/><Relationship Id="rId4" Type="http://schemas.openxmlformats.org/officeDocument/2006/relationships/hyperlink" Target="http://physics.uoregon.edu/~jimbrau/BrauImNew/Chap11/FG11_20.jp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Tour of the Planets</a:t>
            </a:r>
            <a:endParaRPr lang="en-US" dirty="0"/>
          </a:p>
        </p:txBody>
      </p:sp>
      <p:sp>
        <p:nvSpPr>
          <p:cNvPr id="3" name="Subtitle 2"/>
          <p:cNvSpPr>
            <a:spLocks noGrp="1"/>
          </p:cNvSpPr>
          <p:nvPr>
            <p:ph type="subTitle" idx="1"/>
          </p:nvPr>
        </p:nvSpPr>
        <p:spPr/>
        <p:txBody>
          <a:bodyPr/>
          <a:lstStyle/>
          <a:p>
            <a:r>
              <a:rPr lang="en-US" smtClean="0"/>
              <a:t>Winter 2012</a:t>
            </a:r>
          </a:p>
          <a:p>
            <a:endParaRPr lang="en-US"/>
          </a:p>
        </p:txBody>
      </p:sp>
    </p:spTree>
    <p:extLst>
      <p:ext uri="{BB962C8B-B14F-4D97-AF65-F5344CB8AC3E}">
        <p14:creationId xmlns:p14="http://schemas.microsoft.com/office/powerpoint/2010/main" xmlns="" val="214077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352426" y="1463040"/>
            <a:ext cx="7680960" cy="4724400"/>
          </a:xfrm>
          <a:prstGeom prst="rect">
            <a:avLst/>
          </a:prstGeom>
        </p:spPr>
        <p:txBody>
          <a:bodyPr>
            <a:normAutofit fontScale="92500" lnSpcReduction="20000"/>
          </a:bodyPr>
          <a:lstStyle/>
          <a:p>
            <a:r>
              <a:rPr lang="en-US" dirty="0">
                <a:hlinkClick r:id="rId2"/>
              </a:rPr>
              <a:t>http://</a:t>
            </a:r>
            <a:r>
              <a:rPr lang="en-US" dirty="0" smtClean="0">
                <a:hlinkClick r:id="rId2"/>
              </a:rPr>
              <a:t>space.about.com/od/solarsystem/tp/venus10things.htm</a:t>
            </a:r>
            <a:endParaRPr lang="en-US" dirty="0" smtClean="0"/>
          </a:p>
          <a:p>
            <a:endParaRPr lang="en-US" dirty="0"/>
          </a:p>
          <a:p>
            <a:r>
              <a:rPr lang="en-US" dirty="0">
                <a:hlinkClick r:id="rId3"/>
              </a:rPr>
              <a:t>http://</a:t>
            </a:r>
            <a:r>
              <a:rPr lang="en-US" dirty="0" smtClean="0">
                <a:hlinkClick r:id="rId3"/>
              </a:rPr>
              <a:t>www.pbs.org/lifebeyondearth/alone/venus.html</a:t>
            </a:r>
            <a:endParaRPr lang="en-US" dirty="0" smtClean="0"/>
          </a:p>
          <a:p>
            <a:endParaRPr lang="en-US" dirty="0"/>
          </a:p>
          <a:p>
            <a:r>
              <a:rPr lang="en-US" dirty="0">
                <a:hlinkClick r:id="rId4"/>
              </a:rPr>
              <a:t>http://</a:t>
            </a:r>
            <a:r>
              <a:rPr lang="en-US" dirty="0" smtClean="0">
                <a:hlinkClick r:id="rId4"/>
              </a:rPr>
              <a:t>photojournal.jpl.nasa.gov/catalog/PIA00266</a:t>
            </a:r>
            <a:endParaRPr lang="en-US" dirty="0" smtClean="0"/>
          </a:p>
          <a:p>
            <a:endParaRPr lang="en-US" dirty="0"/>
          </a:p>
          <a:p>
            <a:r>
              <a:rPr lang="en-US" dirty="0">
                <a:hlinkClick r:id="rId5"/>
              </a:rPr>
              <a:t>http://www.universetoday.com/14306/temperature-of-venus/</a:t>
            </a:r>
            <a:endParaRPr lang="en-US" dirty="0"/>
          </a:p>
        </p:txBody>
      </p:sp>
      <p:sp>
        <p:nvSpPr>
          <p:cNvPr id="3" name="Title 2"/>
          <p:cNvSpPr>
            <a:spLocks noGrp="1"/>
          </p:cNvSpPr>
          <p:nvPr>
            <p:ph type="title"/>
          </p:nvPr>
        </p:nvSpPr>
        <p:spPr/>
        <p:txBody>
          <a:bodyPr/>
          <a:lstStyle/>
          <a:p>
            <a:r>
              <a:rPr lang="en-US" dirty="0" smtClean="0"/>
              <a:t>Reference</a:t>
            </a:r>
            <a:endParaRPr lang="en-US" dirty="0"/>
          </a:p>
        </p:txBody>
      </p:sp>
    </p:spTree>
    <p:extLst>
      <p:ext uri="{BB962C8B-B14F-4D97-AF65-F5344CB8AC3E}">
        <p14:creationId xmlns:p14="http://schemas.microsoft.com/office/powerpoint/2010/main" xmlns="" val="1535035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6481" y="273629"/>
            <a:ext cx="8228160" cy="1144921"/>
          </a:xfrm>
          <a:ln/>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t>Mutha Earth</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90720" y="1504958"/>
            <a:ext cx="3605760" cy="476978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6481" y="273629"/>
            <a:ext cx="8228160" cy="1144921"/>
          </a:xfrm>
          <a:ln/>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a:t>Geological Timeline</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66240" y="1728181"/>
            <a:ext cx="5184000" cy="449327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1" y="273629"/>
            <a:ext cx="8228160" cy="1144921"/>
          </a:xfrm>
          <a:ln/>
        </p:spPr>
        <p:txBody>
          <a:bodyPr tIns="28802"/>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300"/>
              <a:t>Earth's Future</a:t>
            </a:r>
          </a:p>
        </p:txBody>
      </p:sp>
      <p:sp>
        <p:nvSpPr>
          <p:cNvPr id="5122" name="Text Box 2"/>
          <p:cNvSpPr txBox="1">
            <a:spLocks noChangeArrowheads="1"/>
          </p:cNvSpPr>
          <p:nvPr/>
        </p:nvSpPr>
        <p:spPr bwMode="auto">
          <a:xfrm>
            <a:off x="2325601" y="3286425"/>
            <a:ext cx="4547520" cy="3153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639" tIns="55221" rIns="81639" bIns="40820"/>
          <a:lstStyle>
            <a:lvl1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Lst>
              <a:defRPr>
                <a:solidFill>
                  <a:srgbClr val="000000"/>
                </a:solidFill>
                <a:latin typeface="Arial" charset="0"/>
                <a:ea typeface="Microsoft YaHei" charset="-122"/>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rgbClr val="000000"/>
                </a:solidFill>
                <a:latin typeface="Arial" charset="0"/>
                <a:ea typeface="Microsoft YaHei" charset="-122"/>
              </a:defRPr>
            </a:lvl9pPr>
          </a:lstStyle>
          <a:p>
            <a:r>
              <a:rPr lang="en-US">
                <a:hlinkClick r:id="rId3"/>
              </a:rPr>
              <a:t>http://www.youtube.com/watch?v=tv6p48v0meE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dirty="0" smtClean="0"/>
              <a:t>Mars</a:t>
            </a:r>
            <a:endParaRPr lang="en-US" dirty="0"/>
          </a:p>
        </p:txBody>
      </p:sp>
      <p:sp>
        <p:nvSpPr>
          <p:cNvPr id="17" name="Rectangle 16"/>
          <p:cNvSpPr>
            <a:spLocks noGrp="1"/>
          </p:cNvSpPr>
          <p:nvPr>
            <p:ph type="body" sz="quarter" idx="10"/>
          </p:nvPr>
        </p:nvSpPr>
        <p:spPr/>
        <p:txBody>
          <a:bodyPr/>
          <a:lstStyle/>
          <a:p>
            <a:r>
              <a:rPr lang="en-US" dirty="0" smtClean="0"/>
              <a:t>Jeanette Money &amp; Jeff Stankaitis</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4191000" y="457200"/>
            <a:ext cx="4495800" cy="368093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43000" y="381000"/>
            <a:ext cx="66294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scene3d>
              <a:camera prst="perspectiveRelaxedModerately"/>
              <a:lightRig rig="sunset" dir="t"/>
            </a:scene3d>
            <a:sp3d extrusionH="57150" contourW="12700" prstMaterial="matte">
              <a:bevelB w="38100" h="38100"/>
              <a:contourClr>
                <a:srgbClr val="FF0000"/>
              </a:contourClr>
            </a:sp3d>
          </a:bodyPr>
          <a:lstStyle/>
          <a:p>
            <a:pPr algn="ctr"/>
            <a:r>
              <a:rPr lang="en-US" sz="3200" dirty="0" smtClean="0">
                <a:solidFill>
                  <a:srgbClr val="FF0000"/>
                </a:solidFill>
                <a:effectLst>
                  <a:innerShdw blurRad="63500" dist="50800" dir="16200000">
                    <a:prstClr val="black">
                      <a:alpha val="50000"/>
                    </a:prstClr>
                  </a:innerShdw>
                </a:effectLst>
              </a:rPr>
              <a:t>Physical Characteristics of Mars</a:t>
            </a:r>
            <a:endParaRPr lang="en-US" sz="3200" dirty="0">
              <a:solidFill>
                <a:srgbClr val="FF0000"/>
              </a:solidFill>
              <a:effectLst>
                <a:innerShdw blurRad="63500" dist="50800" dir="16200000">
                  <a:prstClr val="black">
                    <a:alpha val="50000"/>
                  </a:prstClr>
                </a:innerShdw>
              </a:effectLst>
            </a:endParaRPr>
          </a:p>
        </p:txBody>
      </p:sp>
      <p:pic>
        <p:nvPicPr>
          <p:cNvPr id="2050" name="Picture 2" descr="I:\Current Quarter\Astronomy\Olympus Mons.jpg"/>
          <p:cNvPicPr>
            <a:picLocks noChangeAspect="1" noChangeArrowheads="1"/>
          </p:cNvPicPr>
          <p:nvPr/>
        </p:nvPicPr>
        <p:blipFill>
          <a:blip r:embed="rId3" cstate="print"/>
          <a:srcRect/>
          <a:stretch>
            <a:fillRect/>
          </a:stretch>
        </p:blipFill>
        <p:spPr bwMode="auto">
          <a:xfrm>
            <a:off x="152400" y="1066800"/>
            <a:ext cx="1676400" cy="1676400"/>
          </a:xfrm>
          <a:prstGeom prst="rect">
            <a:avLst/>
          </a:prstGeom>
          <a:noFill/>
        </p:spPr>
      </p:pic>
      <p:sp>
        <p:nvSpPr>
          <p:cNvPr id="7" name="TextBox 6"/>
          <p:cNvSpPr txBox="1"/>
          <p:nvPr/>
        </p:nvSpPr>
        <p:spPr>
          <a:xfrm>
            <a:off x="1905000" y="1219200"/>
            <a:ext cx="4648200" cy="646331"/>
          </a:xfrm>
          <a:prstGeom prst="rect">
            <a:avLst/>
          </a:prstGeom>
          <a:noFill/>
        </p:spPr>
        <p:txBody>
          <a:bodyPr wrap="square" rtlCol="0">
            <a:spAutoFit/>
          </a:bodyPr>
          <a:lstStyle/>
          <a:p>
            <a:r>
              <a:rPr lang="en-US" dirty="0" smtClean="0"/>
              <a:t>Olympus Mons: Largest Volcano in Solar System. 3 times larger than Mt. Everest. </a:t>
            </a:r>
            <a:endParaRPr lang="en-US" dirty="0"/>
          </a:p>
        </p:txBody>
      </p:sp>
      <p:pic>
        <p:nvPicPr>
          <p:cNvPr id="2051" name="Picture 3" descr="I:\Current Quarter\Astronomy\South Pole.jpg"/>
          <p:cNvPicPr>
            <a:picLocks noChangeAspect="1" noChangeArrowheads="1"/>
          </p:cNvPicPr>
          <p:nvPr/>
        </p:nvPicPr>
        <p:blipFill>
          <a:blip r:embed="rId4" cstate="print"/>
          <a:srcRect/>
          <a:stretch>
            <a:fillRect/>
          </a:stretch>
        </p:blipFill>
        <p:spPr bwMode="auto">
          <a:xfrm>
            <a:off x="7391400" y="1143000"/>
            <a:ext cx="1600200" cy="1600200"/>
          </a:xfrm>
          <a:prstGeom prst="rect">
            <a:avLst/>
          </a:prstGeom>
          <a:noFill/>
        </p:spPr>
      </p:pic>
      <p:sp>
        <p:nvSpPr>
          <p:cNvPr id="9" name="TextBox 8"/>
          <p:cNvSpPr txBox="1"/>
          <p:nvPr/>
        </p:nvSpPr>
        <p:spPr>
          <a:xfrm>
            <a:off x="7162800" y="2819400"/>
            <a:ext cx="1828800" cy="1200329"/>
          </a:xfrm>
          <a:prstGeom prst="rect">
            <a:avLst/>
          </a:prstGeom>
          <a:noFill/>
        </p:spPr>
        <p:txBody>
          <a:bodyPr wrap="square" rtlCol="0">
            <a:spAutoFit/>
          </a:bodyPr>
          <a:lstStyle/>
          <a:p>
            <a:r>
              <a:rPr lang="en-US" dirty="0" smtClean="0"/>
              <a:t>Polar Ice Caps: Expand and recede through seasons</a:t>
            </a:r>
            <a:endParaRPr lang="en-US" dirty="0"/>
          </a:p>
        </p:txBody>
      </p:sp>
      <p:pic>
        <p:nvPicPr>
          <p:cNvPr id="11" name="Picture 10" descr="Valles Marineris.jpg"/>
          <p:cNvPicPr/>
          <p:nvPr/>
        </p:nvPicPr>
        <p:blipFill>
          <a:blip r:embed="rId5" cstate="print"/>
          <a:stretch>
            <a:fillRect/>
          </a:stretch>
        </p:blipFill>
        <p:spPr>
          <a:xfrm>
            <a:off x="152400" y="3962400"/>
            <a:ext cx="1504950" cy="1428750"/>
          </a:xfrm>
          <a:prstGeom prst="rect">
            <a:avLst/>
          </a:prstGeom>
        </p:spPr>
      </p:pic>
      <p:sp>
        <p:nvSpPr>
          <p:cNvPr id="12" name="TextBox 11"/>
          <p:cNvSpPr txBox="1"/>
          <p:nvPr/>
        </p:nvSpPr>
        <p:spPr>
          <a:xfrm>
            <a:off x="152400" y="5486400"/>
            <a:ext cx="2743200" cy="1200329"/>
          </a:xfrm>
          <a:prstGeom prst="rect">
            <a:avLst/>
          </a:prstGeom>
          <a:noFill/>
        </p:spPr>
        <p:txBody>
          <a:bodyPr wrap="square" rtlCol="0">
            <a:spAutoFit/>
          </a:bodyPr>
          <a:lstStyle/>
          <a:p>
            <a:r>
              <a:rPr lang="en-US" dirty="0" err="1" smtClean="0"/>
              <a:t>Valles</a:t>
            </a:r>
            <a:r>
              <a:rPr lang="en-US" dirty="0" smtClean="0"/>
              <a:t> </a:t>
            </a:r>
            <a:r>
              <a:rPr lang="en-US" dirty="0" err="1" smtClean="0"/>
              <a:t>Marineris</a:t>
            </a:r>
            <a:r>
              <a:rPr lang="en-US" dirty="0" smtClean="0"/>
              <a:t>: Largest canyon in Solar System. 2400 Miles &amp; 5 miles deep.</a:t>
            </a:r>
            <a:endParaRPr lang="en-US" dirty="0"/>
          </a:p>
        </p:txBody>
      </p:sp>
      <p:pic>
        <p:nvPicPr>
          <p:cNvPr id="13" name="Picture 12"/>
          <p:cNvPicPr/>
          <p:nvPr/>
        </p:nvPicPr>
        <p:blipFill>
          <a:blip r:embed="rId6" cstate="print"/>
          <a:srcRect/>
          <a:stretch>
            <a:fillRect/>
          </a:stretch>
        </p:blipFill>
        <p:spPr bwMode="auto">
          <a:xfrm>
            <a:off x="6629400" y="5029200"/>
            <a:ext cx="2314258" cy="1638300"/>
          </a:xfrm>
          <a:prstGeom prst="rect">
            <a:avLst/>
          </a:prstGeom>
          <a:noFill/>
          <a:ln w="9525">
            <a:noFill/>
            <a:miter lim="800000"/>
            <a:headEnd/>
            <a:tailEnd/>
          </a:ln>
        </p:spPr>
      </p:pic>
      <p:sp>
        <p:nvSpPr>
          <p:cNvPr id="14" name="TextBox 13"/>
          <p:cNvSpPr txBox="1"/>
          <p:nvPr/>
        </p:nvSpPr>
        <p:spPr>
          <a:xfrm>
            <a:off x="4876800" y="5715000"/>
            <a:ext cx="1676400" cy="923330"/>
          </a:xfrm>
          <a:prstGeom prst="rect">
            <a:avLst/>
          </a:prstGeom>
          <a:noFill/>
        </p:spPr>
        <p:txBody>
          <a:bodyPr wrap="square" rtlCol="0">
            <a:spAutoFit/>
          </a:bodyPr>
          <a:lstStyle/>
          <a:p>
            <a:r>
              <a:rPr lang="en-US" dirty="0" err="1" smtClean="0"/>
              <a:t>Phobos</a:t>
            </a:r>
            <a:r>
              <a:rPr lang="en-US" dirty="0" smtClean="0"/>
              <a:t> &amp; </a:t>
            </a:r>
            <a:r>
              <a:rPr lang="en-US" dirty="0" err="1" smtClean="0"/>
              <a:t>Deimos</a:t>
            </a:r>
            <a:r>
              <a:rPr lang="en-US" dirty="0" smtClean="0"/>
              <a:t>. Many eclipses</a:t>
            </a:r>
            <a:endParaRPr lang="en-US" dirty="0"/>
          </a:p>
        </p:txBody>
      </p:sp>
      <p:pic>
        <p:nvPicPr>
          <p:cNvPr id="15" name="Picture 14"/>
          <p:cNvPicPr/>
          <p:nvPr/>
        </p:nvPicPr>
        <p:blipFill>
          <a:blip r:embed="rId7" cstate="print"/>
          <a:srcRect/>
          <a:stretch>
            <a:fillRect/>
          </a:stretch>
        </p:blipFill>
        <p:spPr bwMode="auto">
          <a:xfrm>
            <a:off x="2286000" y="2133600"/>
            <a:ext cx="4114800" cy="2895600"/>
          </a:xfrm>
          <a:prstGeom prst="rect">
            <a:avLst/>
          </a:prstGeom>
          <a:noFill/>
          <a:ln w="9525">
            <a:noFill/>
            <a:miter lim="800000"/>
            <a:headEnd/>
            <a:tailEnd/>
          </a:ln>
        </p:spPr>
      </p:pic>
      <p:sp>
        <p:nvSpPr>
          <p:cNvPr id="16" name="TextBox 15"/>
          <p:cNvSpPr txBox="1"/>
          <p:nvPr/>
        </p:nvSpPr>
        <p:spPr>
          <a:xfrm>
            <a:off x="2590800" y="4267200"/>
            <a:ext cx="3505200" cy="646331"/>
          </a:xfrm>
          <a:prstGeom prst="rect">
            <a:avLst/>
          </a:prstGeom>
          <a:noFill/>
        </p:spPr>
        <p:txBody>
          <a:bodyPr wrap="square" rtlCol="0">
            <a:spAutoFit/>
          </a:bodyPr>
          <a:lstStyle/>
          <a:p>
            <a:r>
              <a:rPr lang="en-US" dirty="0" smtClean="0"/>
              <a:t>Largest visible crater. 1,400 miles/23,000 feet deep</a:t>
            </a:r>
            <a:endParaRPr lang="en-US"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14500" y="152400"/>
            <a:ext cx="5715000" cy="646331"/>
          </a:xfrm>
          <a:prstGeom prst="rect">
            <a:avLst/>
          </a:prstGeom>
          <a:noFill/>
        </p:spPr>
        <p:txBody>
          <a:bodyPr wrap="square" rtlCol="0">
            <a:spAutoFit/>
          </a:bodyPr>
          <a:lstStyle/>
          <a:p>
            <a:r>
              <a:rPr lang="en-US" sz="3600" dirty="0" smtClean="0"/>
              <a:t>Atmosphere and Weather</a:t>
            </a:r>
            <a:endParaRPr lang="en-US" sz="3600" dirty="0"/>
          </a:p>
        </p:txBody>
      </p:sp>
      <p:pic>
        <p:nvPicPr>
          <p:cNvPr id="3074" name="Picture 2"/>
          <p:cNvPicPr>
            <a:picLocks noChangeAspect="1" noChangeArrowheads="1"/>
          </p:cNvPicPr>
          <p:nvPr/>
        </p:nvPicPr>
        <p:blipFill>
          <a:blip r:embed="rId3" cstate="print"/>
          <a:srcRect/>
          <a:stretch>
            <a:fillRect/>
          </a:stretch>
        </p:blipFill>
        <p:spPr bwMode="auto">
          <a:xfrm>
            <a:off x="5486400" y="4038600"/>
            <a:ext cx="3505200" cy="26289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152400" y="914399"/>
            <a:ext cx="2819400" cy="3251201"/>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533400" y="4267200"/>
            <a:ext cx="2895600" cy="2316480"/>
          </a:xfrm>
          <a:prstGeom prst="rect">
            <a:avLst/>
          </a:prstGeom>
          <a:noFill/>
          <a:ln w="9525">
            <a:noFill/>
            <a:miter lim="800000"/>
            <a:headEnd/>
            <a:tailEnd/>
          </a:ln>
        </p:spPr>
      </p:pic>
      <p:sp>
        <p:nvSpPr>
          <p:cNvPr id="17" name="TextBox 16"/>
          <p:cNvSpPr txBox="1"/>
          <p:nvPr/>
        </p:nvSpPr>
        <p:spPr>
          <a:xfrm>
            <a:off x="3276600" y="1143000"/>
            <a:ext cx="5638800" cy="523220"/>
          </a:xfrm>
          <a:prstGeom prst="rect">
            <a:avLst/>
          </a:prstGeom>
          <a:noFill/>
        </p:spPr>
        <p:txBody>
          <a:bodyPr wrap="square" rtlCol="0">
            <a:spAutoFit/>
          </a:bodyPr>
          <a:lstStyle/>
          <a:p>
            <a:r>
              <a:rPr lang="en-US" sz="2800" dirty="0" smtClean="0"/>
              <a:t>Temperatures</a:t>
            </a:r>
            <a:r>
              <a:rPr lang="en-US" sz="2000" dirty="0" smtClean="0"/>
              <a:t> range from -190F to 90F </a:t>
            </a:r>
            <a:endParaRPr lang="en-US" sz="2000" dirty="0"/>
          </a:p>
        </p:txBody>
      </p:sp>
      <p:sp>
        <p:nvSpPr>
          <p:cNvPr id="18" name="TextBox 17"/>
          <p:cNvSpPr txBox="1"/>
          <p:nvPr/>
        </p:nvSpPr>
        <p:spPr>
          <a:xfrm>
            <a:off x="3200400" y="1981200"/>
            <a:ext cx="5943600" cy="261610"/>
          </a:xfrm>
          <a:prstGeom prst="rect">
            <a:avLst/>
          </a:prstGeom>
          <a:noFill/>
        </p:spPr>
        <p:txBody>
          <a:bodyPr wrap="square" rtlCol="0">
            <a:spAutoFit/>
          </a:bodyPr>
          <a:lstStyle/>
          <a:p>
            <a:r>
              <a:rPr lang="en-US" sz="1100" dirty="0" smtClean="0"/>
              <a:t>http://www.astronomy.com/en/News-Observing/Astronomy%20Kids/2008/03/Mars.aspx</a:t>
            </a:r>
            <a:endParaRPr lang="en-US" sz="1100" dirty="0"/>
          </a:p>
        </p:txBody>
      </p:sp>
      <p:sp>
        <p:nvSpPr>
          <p:cNvPr id="19" name="TextBox 18"/>
          <p:cNvSpPr txBox="1"/>
          <p:nvPr/>
        </p:nvSpPr>
        <p:spPr>
          <a:xfrm>
            <a:off x="6629400" y="3581400"/>
            <a:ext cx="2286000" cy="381000"/>
          </a:xfrm>
          <a:prstGeom prst="rect">
            <a:avLst/>
          </a:prstGeom>
          <a:noFill/>
        </p:spPr>
        <p:txBody>
          <a:bodyPr wrap="square" rtlCol="0">
            <a:spAutoFit/>
          </a:bodyPr>
          <a:lstStyle/>
          <a:p>
            <a:r>
              <a:rPr lang="en-US" dirty="0" smtClean="0"/>
              <a:t>Heavy Sandstorms</a:t>
            </a:r>
            <a:endParaRPr lang="en-US" dirty="0"/>
          </a:p>
        </p:txBody>
      </p:sp>
      <p:sp>
        <p:nvSpPr>
          <p:cNvPr id="20" name="TextBox 19"/>
          <p:cNvSpPr txBox="1"/>
          <p:nvPr/>
        </p:nvSpPr>
        <p:spPr>
          <a:xfrm>
            <a:off x="3276600" y="2819400"/>
            <a:ext cx="5562600" cy="461665"/>
          </a:xfrm>
          <a:prstGeom prst="rect">
            <a:avLst/>
          </a:prstGeom>
          <a:noFill/>
        </p:spPr>
        <p:txBody>
          <a:bodyPr wrap="square" rtlCol="0">
            <a:spAutoFit/>
          </a:bodyPr>
          <a:lstStyle/>
          <a:p>
            <a:r>
              <a:rPr lang="en-US" sz="2400" dirty="0" smtClean="0"/>
              <a:t>Thinner atmosphere</a:t>
            </a:r>
            <a:endParaRPr lang="en-US" sz="2400"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52400" y="1905000"/>
            <a:ext cx="4953000" cy="4953000"/>
          </a:xfrm>
          <a:prstGeom prst="rect">
            <a:avLst/>
          </a:prstGeom>
          <a:noFill/>
          <a:ln w="9525">
            <a:noFill/>
            <a:miter lim="800000"/>
            <a:headEnd/>
            <a:tailEnd/>
          </a:ln>
        </p:spPr>
      </p:pic>
      <p:sp>
        <p:nvSpPr>
          <p:cNvPr id="7" name="TextBox 6"/>
          <p:cNvSpPr txBox="1"/>
          <p:nvPr/>
        </p:nvSpPr>
        <p:spPr>
          <a:xfrm>
            <a:off x="838200" y="533400"/>
            <a:ext cx="6096000" cy="707886"/>
          </a:xfrm>
          <a:prstGeom prst="rect">
            <a:avLst/>
          </a:prstGeom>
          <a:noFill/>
        </p:spPr>
        <p:txBody>
          <a:bodyPr wrap="square" rtlCol="0">
            <a:spAutoFit/>
          </a:bodyPr>
          <a:lstStyle/>
          <a:p>
            <a:r>
              <a:rPr lang="en-US" sz="4000" dirty="0" smtClean="0"/>
              <a:t>Interesting Fact!</a:t>
            </a:r>
            <a:endParaRPr lang="en-US" sz="4000" dirty="0"/>
          </a:p>
        </p:txBody>
      </p:sp>
      <p:sp>
        <p:nvSpPr>
          <p:cNvPr id="8" name="TextBox 7"/>
          <p:cNvSpPr txBox="1"/>
          <p:nvPr/>
        </p:nvSpPr>
        <p:spPr>
          <a:xfrm>
            <a:off x="5562600" y="3352800"/>
            <a:ext cx="3581400" cy="461665"/>
          </a:xfrm>
          <a:prstGeom prst="rect">
            <a:avLst/>
          </a:prstGeom>
          <a:noFill/>
        </p:spPr>
        <p:txBody>
          <a:bodyPr wrap="square" rtlCol="0">
            <a:spAutoFit/>
          </a:bodyPr>
          <a:lstStyle/>
          <a:p>
            <a:r>
              <a:rPr lang="en-US" sz="2400" dirty="0" smtClean="0"/>
              <a:t>Frost on Sand Dunes!</a:t>
            </a:r>
          </a:p>
        </p:txBody>
      </p:sp>
      <p:sp>
        <p:nvSpPr>
          <p:cNvPr id="9" name="TextBox 8"/>
          <p:cNvSpPr txBox="1"/>
          <p:nvPr/>
        </p:nvSpPr>
        <p:spPr>
          <a:xfrm>
            <a:off x="5410200" y="5334000"/>
            <a:ext cx="3429000" cy="646331"/>
          </a:xfrm>
          <a:prstGeom prst="rect">
            <a:avLst/>
          </a:prstGeom>
          <a:noFill/>
        </p:spPr>
        <p:txBody>
          <a:bodyPr wrap="square" rtlCol="0">
            <a:spAutoFit/>
          </a:bodyPr>
          <a:lstStyle/>
          <a:p>
            <a:r>
              <a:rPr lang="en-US" dirty="0" smtClean="0"/>
              <a:t>http://pds.jpl.nasa.gov/planets/captions/mars/dunes.htm</a:t>
            </a:r>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166745" y="228600"/>
            <a:ext cx="8824855" cy="6454900"/>
          </a:xfrm>
          <a:prstGeom prst="rect">
            <a:avLst/>
          </a:prstGeom>
          <a:noFill/>
          <a:ln w="9525">
            <a:noFill/>
            <a:miter lim="800000"/>
            <a:headEnd/>
            <a:tailEnd/>
          </a:ln>
        </p:spPr>
      </p:pic>
      <p:sp>
        <p:nvSpPr>
          <p:cNvPr id="14" name="TextBox 13"/>
          <p:cNvSpPr txBox="1"/>
          <p:nvPr/>
        </p:nvSpPr>
        <p:spPr>
          <a:xfrm>
            <a:off x="685800" y="457200"/>
            <a:ext cx="8458200" cy="707886"/>
          </a:xfrm>
          <a:prstGeom prst="rect">
            <a:avLst/>
          </a:prstGeom>
          <a:noFill/>
        </p:spPr>
        <p:txBody>
          <a:bodyPr wrap="square" rtlCol="0">
            <a:spAutoFit/>
          </a:bodyPr>
          <a:lstStyle/>
          <a:p>
            <a:r>
              <a:rPr lang="en-US" sz="4000" dirty="0" smtClean="0"/>
              <a:t>Size, Location, Rotation</a:t>
            </a:r>
            <a:endParaRPr lang="en-US" sz="4000" dirty="0"/>
          </a:p>
        </p:txBody>
      </p:sp>
      <p:sp>
        <p:nvSpPr>
          <p:cNvPr id="16" name="TextBox 15"/>
          <p:cNvSpPr txBox="1"/>
          <p:nvPr/>
        </p:nvSpPr>
        <p:spPr>
          <a:xfrm>
            <a:off x="381000" y="4648200"/>
            <a:ext cx="3962400" cy="369332"/>
          </a:xfrm>
          <a:prstGeom prst="rect">
            <a:avLst/>
          </a:prstGeom>
          <a:noFill/>
        </p:spPr>
        <p:txBody>
          <a:bodyPr wrap="square" rtlCol="0">
            <a:spAutoFit/>
          </a:bodyPr>
          <a:lstStyle/>
          <a:p>
            <a:r>
              <a:rPr lang="en-US" dirty="0" smtClean="0"/>
              <a:t>142 million miles from sun</a:t>
            </a:r>
            <a:endParaRPr lang="en-US" dirty="0"/>
          </a:p>
        </p:txBody>
      </p:sp>
      <p:sp>
        <p:nvSpPr>
          <p:cNvPr id="17" name="TextBox 16"/>
          <p:cNvSpPr txBox="1"/>
          <p:nvPr/>
        </p:nvSpPr>
        <p:spPr>
          <a:xfrm>
            <a:off x="838200" y="5029200"/>
            <a:ext cx="3276600" cy="369332"/>
          </a:xfrm>
          <a:prstGeom prst="rect">
            <a:avLst/>
          </a:prstGeom>
          <a:noFill/>
        </p:spPr>
        <p:txBody>
          <a:bodyPr wrap="square" rtlCol="0">
            <a:spAutoFit/>
          </a:bodyPr>
          <a:lstStyle/>
          <a:p>
            <a:r>
              <a:rPr lang="en-US" dirty="0" smtClean="0"/>
              <a:t>687 Earth days to one year</a:t>
            </a:r>
            <a:endParaRPr lang="en-US" dirty="0"/>
          </a:p>
        </p:txBody>
      </p:sp>
      <p:sp>
        <p:nvSpPr>
          <p:cNvPr id="18" name="TextBox 17"/>
          <p:cNvSpPr txBox="1"/>
          <p:nvPr/>
        </p:nvSpPr>
        <p:spPr>
          <a:xfrm>
            <a:off x="1371600" y="5486400"/>
            <a:ext cx="3276600" cy="369332"/>
          </a:xfrm>
          <a:prstGeom prst="rect">
            <a:avLst/>
          </a:prstGeom>
          <a:noFill/>
        </p:spPr>
        <p:txBody>
          <a:bodyPr wrap="square" rtlCol="0">
            <a:spAutoFit/>
          </a:bodyPr>
          <a:lstStyle/>
          <a:p>
            <a:r>
              <a:rPr lang="en-US" dirty="0" smtClean="0"/>
              <a:t>24 hours 37 minutes per day</a:t>
            </a:r>
            <a:endParaRPr lang="en-US" dirty="0"/>
          </a:p>
        </p:txBody>
      </p:sp>
      <p:sp>
        <p:nvSpPr>
          <p:cNvPr id="19" name="TextBox 18"/>
          <p:cNvSpPr txBox="1"/>
          <p:nvPr/>
        </p:nvSpPr>
        <p:spPr>
          <a:xfrm>
            <a:off x="6400800" y="3886200"/>
            <a:ext cx="1752600" cy="369332"/>
          </a:xfrm>
          <a:prstGeom prst="rect">
            <a:avLst/>
          </a:prstGeom>
          <a:noFill/>
        </p:spPr>
        <p:txBody>
          <a:bodyPr wrap="square" rtlCol="0">
            <a:spAutoFit/>
          </a:bodyPr>
          <a:lstStyle/>
          <a:p>
            <a:r>
              <a:rPr lang="en-US" dirty="0" smtClean="0">
                <a:hlinkClick r:id="rId4"/>
              </a:rPr>
              <a:t>Picture Source</a:t>
            </a:r>
            <a:endParaRPr lang="en-US"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Jupiter </a:t>
            </a:r>
            <a:r>
              <a:rPr lang="en-US" dirty="0" err="1" smtClean="0"/>
              <a:t>jeffrey</a:t>
            </a:r>
            <a:r>
              <a:rPr lang="en-US" dirty="0" smtClean="0"/>
              <a:t> and </a:t>
            </a:r>
            <a:r>
              <a:rPr lang="en-US" dirty="0" err="1" smtClean="0"/>
              <a:t>nicole</a:t>
            </a:r>
            <a:endParaRPr lang="en-US" dirty="0"/>
          </a:p>
        </p:txBody>
      </p:sp>
      <p:sp>
        <p:nvSpPr>
          <p:cNvPr id="3" name="Content Placeholder 2"/>
          <p:cNvSpPr>
            <a:spLocks noGrp="1"/>
          </p:cNvSpPr>
          <p:nvPr>
            <p:ph idx="1"/>
          </p:nvPr>
        </p:nvSpPr>
        <p:spPr/>
        <p:txBody>
          <a:bodyPr>
            <a:normAutofit/>
          </a:bodyPr>
          <a:lstStyle/>
          <a:p>
            <a:r>
              <a:rPr lang="en-US" sz="2000" dirty="0" smtClean="0"/>
              <a:t>5.20 Au from the Sun</a:t>
            </a:r>
          </a:p>
          <a:p>
            <a:r>
              <a:rPr lang="en-US" sz="2000" dirty="0" smtClean="0"/>
              <a:t>4</a:t>
            </a:r>
            <a:r>
              <a:rPr lang="en-US" sz="2000" baseline="30000" dirty="0" smtClean="0"/>
              <a:t>th</a:t>
            </a:r>
            <a:r>
              <a:rPr lang="en-US" sz="2000" dirty="0" smtClean="0"/>
              <a:t> brightest object in the sky</a:t>
            </a:r>
          </a:p>
          <a:p>
            <a:r>
              <a:rPr lang="en-US" sz="2000" dirty="0" smtClean="0"/>
              <a:t>318 times the mass of earth</a:t>
            </a:r>
          </a:p>
          <a:p>
            <a:r>
              <a:rPr lang="en-US" sz="2000" dirty="0" smtClean="0"/>
              <a:t>Has Northern and southern lights</a:t>
            </a:r>
          </a:p>
          <a:p>
            <a:r>
              <a:rPr lang="en-US" sz="2000" dirty="0" smtClean="0"/>
              <a:t>11.86 years is one Jupiter year</a:t>
            </a:r>
            <a:endParaRPr lang="en-US" sz="2000" dirty="0"/>
          </a:p>
        </p:txBody>
      </p:sp>
      <p:pic>
        <p:nvPicPr>
          <p:cNvPr id="1026" name="Picture 2" descr="C:\Users\student\Desktop\Jupiter-Earth-Spot_compariso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72455" y="3323617"/>
            <a:ext cx="4171545" cy="3574757"/>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student\Desktop\jupiter_auror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505200"/>
            <a:ext cx="5080001" cy="34122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03736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719" y="148321"/>
            <a:ext cx="2755133" cy="1138762"/>
          </a:xfrm>
        </p:spPr>
        <p:txBody>
          <a:bodyPr/>
          <a:lstStyle/>
          <a:p>
            <a:r>
              <a:rPr lang="en-US" b="1" dirty="0" smtClean="0"/>
              <a:t>Mercury</a:t>
            </a:r>
            <a:endParaRPr lang="en-US" b="1" dirty="0"/>
          </a:p>
        </p:txBody>
      </p:sp>
      <p:sp>
        <p:nvSpPr>
          <p:cNvPr id="3" name="Subtitle 2"/>
          <p:cNvSpPr>
            <a:spLocks noGrp="1"/>
          </p:cNvSpPr>
          <p:nvPr>
            <p:ph type="subTitle" idx="1"/>
          </p:nvPr>
        </p:nvSpPr>
        <p:spPr>
          <a:xfrm>
            <a:off x="7266665" y="6494686"/>
            <a:ext cx="1760421" cy="266783"/>
          </a:xfrm>
        </p:spPr>
        <p:txBody>
          <a:bodyPr>
            <a:normAutofit fontScale="92500"/>
          </a:bodyPr>
          <a:lstStyle/>
          <a:p>
            <a:r>
              <a:rPr lang="en-US" sz="1200" dirty="0" smtClean="0"/>
              <a:t>James </a:t>
            </a:r>
            <a:r>
              <a:rPr lang="en-US" sz="1200" dirty="0" err="1" smtClean="0"/>
              <a:t>Pluim</a:t>
            </a:r>
            <a:r>
              <a:rPr lang="en-US" sz="1200" dirty="0" smtClean="0"/>
              <a:t> &amp; Eddie Lopez</a:t>
            </a:r>
            <a:endParaRPr lang="en-US" sz="1200" dirty="0"/>
          </a:p>
        </p:txBody>
      </p:sp>
      <p:sp>
        <p:nvSpPr>
          <p:cNvPr id="4" name="TextBox 3"/>
          <p:cNvSpPr txBox="1"/>
          <p:nvPr/>
        </p:nvSpPr>
        <p:spPr>
          <a:xfrm>
            <a:off x="506273" y="1372887"/>
            <a:ext cx="3840454" cy="4154983"/>
          </a:xfrm>
          <a:prstGeom prst="rect">
            <a:avLst/>
          </a:prstGeom>
          <a:noFill/>
        </p:spPr>
        <p:txBody>
          <a:bodyPr wrap="square" rtlCol="0">
            <a:spAutoFit/>
          </a:bodyPr>
          <a:lstStyle/>
          <a:p>
            <a:r>
              <a:rPr lang="en-US" dirty="0" smtClean="0"/>
              <a:t> </a:t>
            </a:r>
            <a:r>
              <a:rPr lang="en-US" b="1" dirty="0"/>
              <a:t>Facts about Planet </a:t>
            </a:r>
            <a:r>
              <a:rPr lang="en-US" b="1" dirty="0" smtClean="0"/>
              <a:t>Mercury</a:t>
            </a:r>
          </a:p>
          <a:p>
            <a:endParaRPr lang="en-US" dirty="0" smtClean="0"/>
          </a:p>
          <a:p>
            <a:pPr marL="171450" indent="-171450">
              <a:buFont typeface="Arial"/>
              <a:buChar char="•"/>
            </a:pPr>
            <a:r>
              <a:rPr lang="en-US" sz="1200" dirty="0"/>
              <a:t>Mercury is the fastest moving planet in our Solar System and is the nearest planet to the Sun. Mercury is one of the four terrestrial planets, being a rocky body like the Earth. It is the smallest of the four.</a:t>
            </a:r>
            <a:endParaRPr lang="en-US" sz="1200" dirty="0" smtClean="0"/>
          </a:p>
          <a:p>
            <a:endParaRPr lang="en-US" sz="1200" dirty="0"/>
          </a:p>
          <a:p>
            <a:pPr marL="171450" indent="-171450">
              <a:buFont typeface="Arial"/>
              <a:buChar char="•"/>
            </a:pPr>
            <a:r>
              <a:rPr lang="en-US" sz="1200" dirty="0" smtClean="0"/>
              <a:t>Diameter</a:t>
            </a:r>
            <a:r>
              <a:rPr lang="en-US" sz="1200" dirty="0"/>
              <a:t>:</a:t>
            </a:r>
            <a:r>
              <a:rPr lang="en-US" sz="1200" b="1" dirty="0"/>
              <a:t> </a:t>
            </a:r>
            <a:r>
              <a:rPr lang="en-US" sz="1200" dirty="0"/>
              <a:t>4,878km (3,032 miles) at its equator, which is about two-fifths of Earth's diameter</a:t>
            </a:r>
            <a:r>
              <a:rPr lang="en-US" sz="1200" dirty="0" smtClean="0"/>
              <a:t>.</a:t>
            </a:r>
          </a:p>
          <a:p>
            <a:endParaRPr lang="en-US" sz="1200" dirty="0" smtClean="0"/>
          </a:p>
          <a:p>
            <a:pPr marL="171450" indent="-171450">
              <a:buFont typeface="Arial"/>
              <a:buChar char="•"/>
            </a:pPr>
            <a:r>
              <a:rPr lang="en-US" sz="1200" dirty="0" smtClean="0"/>
              <a:t>Orbit</a:t>
            </a:r>
            <a:r>
              <a:rPr lang="en-US" sz="1200" dirty="0"/>
              <a:t>: 57,910,000 km (0.38 AU) from Sun. Orbiting the Sun once every 88 days</a:t>
            </a:r>
            <a:r>
              <a:rPr lang="en-US" sz="1200" dirty="0" smtClean="0"/>
              <a:t>.</a:t>
            </a:r>
          </a:p>
          <a:p>
            <a:pPr marL="285750" indent="-285750">
              <a:buFontTx/>
              <a:buChar char="•"/>
            </a:pPr>
            <a:endParaRPr lang="en-US" sz="1200" dirty="0"/>
          </a:p>
          <a:p>
            <a:pPr marL="171450" indent="-171450">
              <a:buFont typeface="Arial"/>
              <a:buChar char="•"/>
            </a:pPr>
            <a:r>
              <a:rPr lang="en-US" sz="1200" dirty="0" smtClean="0"/>
              <a:t>Time </a:t>
            </a:r>
            <a:r>
              <a:rPr lang="en-US" sz="1200" dirty="0"/>
              <a:t>to Rotate: 58.6 days</a:t>
            </a:r>
            <a:br>
              <a:rPr lang="en-US" sz="1200" dirty="0"/>
            </a:br>
            <a:endParaRPr lang="en-US" sz="1200" dirty="0" smtClean="0"/>
          </a:p>
          <a:p>
            <a:pPr marL="171450" indent="-171450">
              <a:buFont typeface="Arial"/>
              <a:buChar char="•"/>
            </a:pPr>
            <a:r>
              <a:rPr lang="en-US" sz="1200" dirty="0" smtClean="0"/>
              <a:t>Moons: 0</a:t>
            </a:r>
          </a:p>
          <a:p>
            <a:pPr marL="285750" indent="-285750">
              <a:buFont typeface="Arial"/>
              <a:buChar char="•"/>
            </a:pPr>
            <a:endParaRPr lang="en-US" sz="1200" dirty="0" smtClean="0"/>
          </a:p>
          <a:p>
            <a:pPr marL="171450" indent="-171450">
              <a:buFont typeface="Arial"/>
              <a:buChar char="•"/>
            </a:pPr>
            <a:r>
              <a:rPr lang="en-US" sz="1200" dirty="0" smtClean="0"/>
              <a:t>Period </a:t>
            </a:r>
            <a:r>
              <a:rPr lang="en-US" sz="1200" dirty="0"/>
              <a:t>of Rotation: 58.6462 days.</a:t>
            </a:r>
          </a:p>
          <a:p>
            <a:endParaRPr lang="en-US" dirty="0" smtClean="0"/>
          </a:p>
          <a:p>
            <a:endParaRPr lang="en-US" dirty="0"/>
          </a:p>
        </p:txBody>
      </p:sp>
      <p:pic>
        <p:nvPicPr>
          <p:cNvPr id="6" name="Picture 5" descr="-2.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49233" y="3488255"/>
            <a:ext cx="3887257" cy="2915443"/>
          </a:xfrm>
          <a:prstGeom prst="rect">
            <a:avLst/>
          </a:prstGeom>
        </p:spPr>
      </p:pic>
      <p:pic>
        <p:nvPicPr>
          <p:cNvPr id="7" name="Picture 6" descr="-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01660" y="354040"/>
            <a:ext cx="4186876" cy="2767503"/>
          </a:xfrm>
          <a:prstGeom prst="rect">
            <a:avLst/>
          </a:prstGeom>
        </p:spPr>
      </p:pic>
    </p:spTree>
    <p:extLst>
      <p:ext uri="{BB962C8B-B14F-4D97-AF65-F5344CB8AC3E}">
        <p14:creationId xmlns:p14="http://schemas.microsoft.com/office/powerpoint/2010/main" xmlns="" val="25593095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Jupiter </a:t>
            </a:r>
            <a:r>
              <a:rPr lang="en-US" dirty="0" err="1" smtClean="0"/>
              <a:t>jeffrey</a:t>
            </a:r>
            <a:r>
              <a:rPr lang="en-US" dirty="0" smtClean="0"/>
              <a:t> and </a:t>
            </a:r>
            <a:r>
              <a:rPr lang="en-US" dirty="0" err="1" smtClean="0"/>
              <a:t>nicole</a:t>
            </a:r>
            <a:endParaRPr lang="en-US" dirty="0"/>
          </a:p>
        </p:txBody>
      </p:sp>
      <p:sp>
        <p:nvSpPr>
          <p:cNvPr id="3" name="Content Placeholder 2"/>
          <p:cNvSpPr>
            <a:spLocks noGrp="1"/>
          </p:cNvSpPr>
          <p:nvPr>
            <p:ph idx="1"/>
          </p:nvPr>
        </p:nvSpPr>
        <p:spPr/>
        <p:txBody>
          <a:bodyPr/>
          <a:lstStyle/>
          <a:p>
            <a:r>
              <a:rPr lang="en-US" sz="2400" dirty="0" smtClean="0"/>
              <a:t>Radiates more energy then it receives from the sun</a:t>
            </a:r>
          </a:p>
          <a:p>
            <a:r>
              <a:rPr lang="en-US" sz="2400" dirty="0" smtClean="0"/>
              <a:t>Core 20,000k</a:t>
            </a:r>
          </a:p>
          <a:p>
            <a:r>
              <a:rPr lang="en-US" sz="2400" dirty="0" smtClean="0"/>
              <a:t>Magnetosphere extends past the orbit of Saturn 650mil km</a:t>
            </a:r>
          </a:p>
          <a:p>
            <a:pPr marL="0" indent="0">
              <a:buNone/>
            </a:pPr>
            <a:endParaRPr lang="en-US" dirty="0" smtClean="0"/>
          </a:p>
        </p:txBody>
      </p:sp>
      <p:pic>
        <p:nvPicPr>
          <p:cNvPr id="4098" name="Picture 2" descr="C:\Users\student\Desktop\jupit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14800" y="3733800"/>
            <a:ext cx="5075114" cy="3124200"/>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Users\student\Desktop\jup_zones.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1" y="3352800"/>
            <a:ext cx="3962400" cy="3505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31794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red spot </a:t>
            </a:r>
            <a:r>
              <a:rPr lang="en-US" dirty="0" err="1" smtClean="0"/>
              <a:t>jeffrey</a:t>
            </a:r>
            <a:r>
              <a:rPr lang="en-US" dirty="0" smtClean="0"/>
              <a:t> and </a:t>
            </a:r>
            <a:r>
              <a:rPr lang="en-US" dirty="0" err="1" smtClean="0"/>
              <a:t>nicole</a:t>
            </a:r>
            <a:endParaRPr lang="en-US" dirty="0"/>
          </a:p>
        </p:txBody>
      </p:sp>
      <p:sp>
        <p:nvSpPr>
          <p:cNvPr id="3" name="Content Placeholder 2"/>
          <p:cNvSpPr>
            <a:spLocks noGrp="1"/>
          </p:cNvSpPr>
          <p:nvPr>
            <p:ph idx="1"/>
          </p:nvPr>
        </p:nvSpPr>
        <p:spPr/>
        <p:txBody>
          <a:bodyPr/>
          <a:lstStyle/>
          <a:p>
            <a:r>
              <a:rPr lang="en-US" dirty="0" smtClean="0"/>
              <a:t>Has been observed for more than 300 years</a:t>
            </a:r>
          </a:p>
          <a:p>
            <a:r>
              <a:rPr lang="en-US" dirty="0" smtClean="0"/>
              <a:t>12,000 by 25,000 km can hold 2 earths</a:t>
            </a:r>
            <a:endParaRPr lang="en-US" dirty="0"/>
          </a:p>
        </p:txBody>
      </p:sp>
      <p:pic>
        <p:nvPicPr>
          <p:cNvPr id="3074" name="Picture 2" descr="C:\Users\student\Desktop\Jupiter-Close-Up.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743200"/>
            <a:ext cx="9144000" cy="41439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86494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orbits Jupiter </a:t>
            </a:r>
            <a:r>
              <a:rPr lang="en-US" dirty="0" err="1" smtClean="0"/>
              <a:t>jeffrey</a:t>
            </a:r>
            <a:r>
              <a:rPr lang="en-US" dirty="0" smtClean="0"/>
              <a:t> and </a:t>
            </a:r>
            <a:r>
              <a:rPr lang="en-US" dirty="0" err="1" smtClean="0"/>
              <a:t>nicole</a:t>
            </a:r>
            <a:endParaRPr lang="en-US" dirty="0"/>
          </a:p>
        </p:txBody>
      </p:sp>
      <p:sp>
        <p:nvSpPr>
          <p:cNvPr id="3" name="Content Placeholder 2"/>
          <p:cNvSpPr>
            <a:spLocks noGrp="1"/>
          </p:cNvSpPr>
          <p:nvPr>
            <p:ph idx="1"/>
          </p:nvPr>
        </p:nvSpPr>
        <p:spPr>
          <a:xfrm>
            <a:off x="448614" y="1066800"/>
            <a:ext cx="8229600" cy="4525963"/>
          </a:xfrm>
        </p:spPr>
        <p:txBody>
          <a:bodyPr/>
          <a:lstStyle/>
          <a:p>
            <a:r>
              <a:rPr lang="en-US" sz="1800" dirty="0" smtClean="0"/>
              <a:t>63 known satellites,3 sets of rings</a:t>
            </a:r>
          </a:p>
          <a:p>
            <a:r>
              <a:rPr lang="en-US" sz="1800" dirty="0" smtClean="0"/>
              <a:t>4 larges Galilean moons</a:t>
            </a:r>
          </a:p>
          <a:p>
            <a:r>
              <a:rPr lang="en-US" sz="1800" dirty="0" smtClean="0"/>
              <a:t>90% hydrogen 8% helium and 2% other</a:t>
            </a:r>
          </a:p>
          <a:p>
            <a:endParaRPr lang="en-US" dirty="0" smtClean="0"/>
          </a:p>
        </p:txBody>
      </p:sp>
      <p:pic>
        <p:nvPicPr>
          <p:cNvPr id="2051" name="Picture 3" descr="C:\Users\student\Desktop\010-jupiter-galilean-moon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209800"/>
            <a:ext cx="3657600" cy="212206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student\Desktop\jupring1.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330555"/>
            <a:ext cx="3685162" cy="2532309"/>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C:\Users\student\Desktop\untitled.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7601" y="2209800"/>
            <a:ext cx="5453062" cy="46530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56452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Jupiter's surface </a:t>
            </a:r>
            <a:r>
              <a:rPr lang="en-US" dirty="0" err="1" smtClean="0"/>
              <a:t>jeffrey</a:t>
            </a:r>
            <a:r>
              <a:rPr lang="en-US" dirty="0" smtClean="0"/>
              <a:t> and </a:t>
            </a:r>
            <a:r>
              <a:rPr lang="en-US" dirty="0" err="1" smtClean="0"/>
              <a:t>nicole</a:t>
            </a:r>
            <a:endParaRPr lang="en-US" dirty="0"/>
          </a:p>
        </p:txBody>
      </p:sp>
      <p:sp>
        <p:nvSpPr>
          <p:cNvPr id="3" name="Content Placeholder 2"/>
          <p:cNvSpPr>
            <a:spLocks noGrp="1"/>
          </p:cNvSpPr>
          <p:nvPr>
            <p:ph idx="1"/>
          </p:nvPr>
        </p:nvSpPr>
        <p:spPr/>
        <p:txBody>
          <a:bodyPr>
            <a:normAutofit/>
          </a:bodyPr>
          <a:lstStyle/>
          <a:p>
            <a:r>
              <a:rPr lang="en-US" sz="2400" dirty="0" smtClean="0"/>
              <a:t>Surface is Liquid Metallic Hydrogen</a:t>
            </a:r>
          </a:p>
          <a:p>
            <a:r>
              <a:rPr lang="en-US" sz="2400" dirty="0" smtClean="0"/>
              <a:t>LMH is electrical conductor and is the source of Jupiter's magnetic field</a:t>
            </a:r>
            <a:endParaRPr lang="en-US" sz="2400" dirty="0"/>
          </a:p>
        </p:txBody>
      </p:sp>
      <p:pic>
        <p:nvPicPr>
          <p:cNvPr id="5124" name="Picture 4" descr="C:\Users\student\Desktop\137_jupiterse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859088"/>
            <a:ext cx="4781550" cy="3998912"/>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C:\Users\student\Desktop\1322_111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2859088"/>
            <a:ext cx="4572000" cy="39989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7416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Saturn</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0" y="381000"/>
            <a:ext cx="9144000" cy="6096000"/>
          </a:xfrm>
          <a:prstGeom prst="rect">
            <a:avLst/>
          </a:prstGeom>
        </p:spPr>
      </p:pic>
      <p:sp>
        <p:nvSpPr>
          <p:cNvPr id="5" name="TextBox 4"/>
          <p:cNvSpPr txBox="1"/>
          <p:nvPr/>
        </p:nvSpPr>
        <p:spPr>
          <a:xfrm>
            <a:off x="0" y="6477000"/>
            <a:ext cx="2182008" cy="369332"/>
          </a:xfrm>
          <a:prstGeom prst="rect">
            <a:avLst/>
          </a:prstGeom>
          <a:noFill/>
        </p:spPr>
        <p:txBody>
          <a:bodyPr wrap="none" rtlCol="0">
            <a:spAutoFit/>
          </a:bodyPr>
          <a:lstStyle/>
          <a:p>
            <a:r>
              <a:rPr lang="en-US" dirty="0" smtClean="0"/>
              <a:t>William Smith,  Omar</a:t>
            </a:r>
            <a:endParaRPr lang="en-US" dirty="0"/>
          </a:p>
        </p:txBody>
      </p:sp>
    </p:spTree>
    <p:extLst>
      <p:ext uri="{BB962C8B-B14F-4D97-AF65-F5344CB8AC3E}">
        <p14:creationId xmlns:p14="http://schemas.microsoft.com/office/powerpoint/2010/main" xmlns="" val="19254442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44501" y="737469"/>
            <a:ext cx="8229600" cy="1725464"/>
          </a:xfrm>
        </p:spPr>
        <p:txBody>
          <a:bodyPr/>
          <a:lstStyle/>
          <a:p>
            <a:r>
              <a:rPr lang="en-US" dirty="0" smtClean="0"/>
              <a:t>62 moons, 53 have formal names</a:t>
            </a:r>
          </a:p>
          <a:p>
            <a:r>
              <a:rPr lang="en-US" dirty="0" smtClean="0"/>
              <a:t>Titan, the largest moon, contains 90% of the mass in orbit around Saturn</a:t>
            </a:r>
            <a:endParaRPr lang="en-US" dirty="0"/>
          </a:p>
        </p:txBody>
      </p:sp>
      <p:pic>
        <p:nvPicPr>
          <p:cNvPr id="6" name="Picture 5"/>
          <p:cNvPicPr>
            <a:picLocks noChangeAspect="1"/>
          </p:cNvPicPr>
          <p:nvPr/>
        </p:nvPicPr>
        <p:blipFill>
          <a:blip r:embed="rId2" cstate="print"/>
          <a:stretch>
            <a:fillRect/>
          </a:stretch>
        </p:blipFill>
        <p:spPr>
          <a:xfrm>
            <a:off x="353223" y="2804964"/>
            <a:ext cx="4294978" cy="3278335"/>
          </a:xfrm>
          <a:prstGeom prst="rect">
            <a:avLst/>
          </a:prstGeom>
        </p:spPr>
      </p:pic>
      <p:sp>
        <p:nvSpPr>
          <p:cNvPr id="7" name="TextBox 6"/>
          <p:cNvSpPr txBox="1"/>
          <p:nvPr/>
        </p:nvSpPr>
        <p:spPr>
          <a:xfrm>
            <a:off x="4648201" y="2543770"/>
            <a:ext cx="3682999" cy="923330"/>
          </a:xfrm>
          <a:prstGeom prst="rect">
            <a:avLst/>
          </a:prstGeom>
          <a:noFill/>
        </p:spPr>
        <p:txBody>
          <a:bodyPr wrap="square" rtlCol="0">
            <a:spAutoFit/>
          </a:bodyPr>
          <a:lstStyle/>
          <a:p>
            <a:pPr marL="285750" indent="-285750">
              <a:buFont typeface="Arial"/>
              <a:buChar char="•"/>
            </a:pPr>
            <a:r>
              <a:rPr lang="en-US" dirty="0" smtClean="0"/>
              <a:t>93% of the material in Saturn's rings are composed of water ice with </a:t>
            </a:r>
            <a:r>
              <a:rPr lang="en-US" dirty="0" err="1" smtClean="0"/>
              <a:t>tholin</a:t>
            </a:r>
            <a:r>
              <a:rPr lang="en-US" dirty="0" smtClean="0"/>
              <a:t> impurities.</a:t>
            </a:r>
          </a:p>
        </p:txBody>
      </p:sp>
      <p:pic>
        <p:nvPicPr>
          <p:cNvPr id="8" name="Picture 7"/>
          <p:cNvPicPr>
            <a:picLocks noChangeAspect="1"/>
          </p:cNvPicPr>
          <p:nvPr/>
        </p:nvPicPr>
        <p:blipFill>
          <a:blip r:embed="rId3" cstate="print"/>
          <a:stretch>
            <a:fillRect/>
          </a:stretch>
        </p:blipFill>
        <p:spPr>
          <a:xfrm>
            <a:off x="4902200" y="3822237"/>
            <a:ext cx="3251200" cy="2261062"/>
          </a:xfrm>
          <a:prstGeom prst="rect">
            <a:avLst/>
          </a:prstGeom>
        </p:spPr>
      </p:pic>
    </p:spTree>
    <p:extLst>
      <p:ext uri="{BB962C8B-B14F-4D97-AF65-F5344CB8AC3E}">
        <p14:creationId xmlns:p14="http://schemas.microsoft.com/office/powerpoint/2010/main" xmlns="" val="2447166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51200" y="1600200"/>
            <a:ext cx="5435600" cy="4525963"/>
          </a:xfrm>
        </p:spPr>
        <p:txBody>
          <a:bodyPr/>
          <a:lstStyle/>
          <a:p>
            <a:r>
              <a:rPr lang="en-US" dirty="0" err="1" smtClean="0"/>
              <a:t>Avg</a:t>
            </a:r>
            <a:r>
              <a:rPr lang="en-US" dirty="0" smtClean="0"/>
              <a:t> distance is over 9 AU</a:t>
            </a:r>
          </a:p>
          <a:p>
            <a:r>
              <a:rPr lang="en-US" dirty="0" smtClean="0"/>
              <a:t>Takes 29</a:t>
            </a:r>
            <a:r>
              <a:rPr lang="en-US" baseline="30000" dirty="0" smtClean="0"/>
              <a:t>1/2 </a:t>
            </a:r>
            <a:r>
              <a:rPr lang="en-US" dirty="0" smtClean="0"/>
              <a:t>earth years for one </a:t>
            </a:r>
            <a:r>
              <a:rPr lang="en-US" dirty="0" err="1" smtClean="0"/>
              <a:t>Saturnal</a:t>
            </a:r>
            <a:r>
              <a:rPr lang="en-US" dirty="0" smtClean="0"/>
              <a:t> year.</a:t>
            </a:r>
          </a:p>
          <a:p>
            <a:r>
              <a:rPr lang="en-US" dirty="0" smtClean="0"/>
              <a:t>In </a:t>
            </a:r>
            <a:r>
              <a:rPr lang="en-US" dirty="0" err="1" smtClean="0"/>
              <a:t>sep.</a:t>
            </a:r>
            <a:r>
              <a:rPr lang="en-US" dirty="0" smtClean="0"/>
              <a:t> 2007 rotation was 10 </a:t>
            </a:r>
            <a:r>
              <a:rPr lang="en-US" dirty="0" err="1" smtClean="0"/>
              <a:t>hrs</a:t>
            </a:r>
            <a:r>
              <a:rPr lang="en-US" dirty="0" smtClean="0"/>
              <a:t> 32 </a:t>
            </a:r>
            <a:r>
              <a:rPr lang="en-US" dirty="0" err="1" smtClean="0"/>
              <a:t>mins</a:t>
            </a:r>
            <a:r>
              <a:rPr lang="en-US" dirty="0" smtClean="0"/>
              <a:t> and 35 </a:t>
            </a:r>
            <a:r>
              <a:rPr lang="en-US" dirty="0" err="1" smtClean="0"/>
              <a:t>Secs</a:t>
            </a:r>
            <a:r>
              <a:rPr lang="en-US" dirty="0" smtClean="0"/>
              <a:t>.</a:t>
            </a:r>
            <a:endParaRPr lang="en-US" dirty="0"/>
          </a:p>
        </p:txBody>
      </p:sp>
      <p:pic>
        <p:nvPicPr>
          <p:cNvPr id="6" name="Picture 5"/>
          <p:cNvPicPr>
            <a:picLocks noChangeAspect="1"/>
          </p:cNvPicPr>
          <p:nvPr/>
        </p:nvPicPr>
        <p:blipFill>
          <a:blip r:embed="rId2" cstate="print"/>
          <a:stretch>
            <a:fillRect/>
          </a:stretch>
        </p:blipFill>
        <p:spPr>
          <a:xfrm>
            <a:off x="457200" y="1600200"/>
            <a:ext cx="2794000" cy="2755900"/>
          </a:xfrm>
          <a:prstGeom prst="rect">
            <a:avLst/>
          </a:prstGeom>
        </p:spPr>
      </p:pic>
      <p:sp>
        <p:nvSpPr>
          <p:cNvPr id="7" name="Rectangle 6"/>
          <p:cNvSpPr/>
          <p:nvPr/>
        </p:nvSpPr>
        <p:spPr>
          <a:xfrm>
            <a:off x="0" y="6604084"/>
            <a:ext cx="4445000" cy="230832"/>
          </a:xfrm>
          <a:prstGeom prst="rect">
            <a:avLst/>
          </a:prstGeom>
        </p:spPr>
        <p:txBody>
          <a:bodyPr wrap="square">
            <a:spAutoFit/>
          </a:bodyPr>
          <a:lstStyle/>
          <a:p>
            <a:r>
              <a:rPr lang="en-US" sz="900" dirty="0" smtClean="0"/>
              <a:t>http://</a:t>
            </a:r>
            <a:r>
              <a:rPr lang="en-US" sz="900" dirty="0" err="1" smtClean="0"/>
              <a:t>upload.wikimedia.org</a:t>
            </a:r>
            <a:r>
              <a:rPr lang="en-US" sz="900" dirty="0" smtClean="0"/>
              <a:t>/</a:t>
            </a:r>
            <a:r>
              <a:rPr lang="en-US" sz="900" dirty="0" err="1" smtClean="0"/>
              <a:t>wikipedia</a:t>
            </a:r>
            <a:r>
              <a:rPr lang="en-US" sz="900" dirty="0" smtClean="0"/>
              <a:t>/commons/9/95/</a:t>
            </a:r>
            <a:r>
              <a:rPr lang="en-US" sz="900" dirty="0" err="1" smtClean="0"/>
              <a:t>Saturn_Orbit.gif</a:t>
            </a:r>
            <a:endParaRPr lang="en-US" sz="900" dirty="0"/>
          </a:p>
        </p:txBody>
      </p:sp>
    </p:spTree>
    <p:extLst>
      <p:ext uri="{BB962C8B-B14F-4D97-AF65-F5344CB8AC3E}">
        <p14:creationId xmlns:p14="http://schemas.microsoft.com/office/powerpoint/2010/main" xmlns="" val="42528942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39422"/>
            <a:ext cx="4495800" cy="5159022"/>
          </a:xfrm>
        </p:spPr>
        <p:txBody>
          <a:bodyPr>
            <a:normAutofit lnSpcReduction="10000"/>
          </a:bodyPr>
          <a:lstStyle/>
          <a:p>
            <a:r>
              <a:rPr lang="en-US" dirty="0" smtClean="0"/>
              <a:t>Banded pattern similar to </a:t>
            </a:r>
            <a:r>
              <a:rPr lang="en-US" dirty="0" err="1" smtClean="0"/>
              <a:t>Jupiters</a:t>
            </a:r>
            <a:r>
              <a:rPr lang="en-US" dirty="0" smtClean="0"/>
              <a:t>, although much fainter</a:t>
            </a:r>
          </a:p>
          <a:p>
            <a:r>
              <a:rPr lang="en-US" dirty="0" smtClean="0"/>
              <a:t>Much more pressure towards center</a:t>
            </a:r>
          </a:p>
          <a:p>
            <a:r>
              <a:rPr lang="en-US" dirty="0" smtClean="0"/>
              <a:t>Upper clouds contain ammonia crystals, lower level clouds consist of either ammonium hydrosulfide or water</a:t>
            </a:r>
            <a:endParaRPr lang="en-US" dirty="0"/>
          </a:p>
        </p:txBody>
      </p:sp>
      <p:pic>
        <p:nvPicPr>
          <p:cNvPr id="4" name="Picture 3"/>
          <p:cNvPicPr>
            <a:picLocks noChangeAspect="1"/>
          </p:cNvPicPr>
          <p:nvPr/>
        </p:nvPicPr>
        <p:blipFill>
          <a:blip r:embed="rId2" cstate="print"/>
          <a:stretch>
            <a:fillRect/>
          </a:stretch>
        </p:blipFill>
        <p:spPr>
          <a:xfrm>
            <a:off x="4953000" y="1241778"/>
            <a:ext cx="4191000" cy="4191000"/>
          </a:xfrm>
          <a:prstGeom prst="rect">
            <a:avLst/>
          </a:prstGeom>
        </p:spPr>
      </p:pic>
    </p:spTree>
    <p:extLst>
      <p:ext uri="{BB962C8B-B14F-4D97-AF65-F5344CB8AC3E}">
        <p14:creationId xmlns:p14="http://schemas.microsoft.com/office/powerpoint/2010/main" xmlns="" val="28273674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95867"/>
            <a:ext cx="8229600" cy="4525963"/>
          </a:xfrm>
        </p:spPr>
        <p:txBody>
          <a:bodyPr/>
          <a:lstStyle/>
          <a:p>
            <a:r>
              <a:rPr lang="en-US" dirty="0" smtClean="0"/>
              <a:t>Magnetosphere is simple symmetric shape</a:t>
            </a:r>
          </a:p>
          <a:p>
            <a:r>
              <a:rPr lang="en-US" dirty="0" smtClean="0"/>
              <a:t>Slightly weaker than Earths at the equator</a:t>
            </a:r>
          </a:p>
          <a:p>
            <a:r>
              <a:rPr lang="en-US" dirty="0" smtClean="0"/>
              <a:t>Like earths it produces aurorae </a:t>
            </a:r>
            <a:endParaRPr lang="en-US" dirty="0"/>
          </a:p>
        </p:txBody>
      </p:sp>
      <p:pic>
        <p:nvPicPr>
          <p:cNvPr id="4" name="Picture 3"/>
          <p:cNvPicPr>
            <a:picLocks noChangeAspect="1"/>
          </p:cNvPicPr>
          <p:nvPr/>
        </p:nvPicPr>
        <p:blipFill>
          <a:blip r:embed="rId2" cstate="print"/>
          <a:stretch>
            <a:fillRect/>
          </a:stretch>
        </p:blipFill>
        <p:spPr>
          <a:xfrm>
            <a:off x="0" y="2935111"/>
            <a:ext cx="3922889" cy="3922889"/>
          </a:xfrm>
          <a:prstGeom prst="rect">
            <a:avLst/>
          </a:prstGeom>
        </p:spPr>
      </p:pic>
      <p:pic>
        <p:nvPicPr>
          <p:cNvPr id="5" name="Picture 4"/>
          <p:cNvPicPr>
            <a:picLocks noChangeAspect="1"/>
          </p:cNvPicPr>
          <p:nvPr/>
        </p:nvPicPr>
        <p:blipFill>
          <a:blip r:embed="rId3" cstate="print"/>
          <a:stretch>
            <a:fillRect/>
          </a:stretch>
        </p:blipFill>
        <p:spPr>
          <a:xfrm>
            <a:off x="3922889" y="2661821"/>
            <a:ext cx="5212644" cy="4196178"/>
          </a:xfrm>
          <a:prstGeom prst="rect">
            <a:avLst/>
          </a:prstGeom>
        </p:spPr>
      </p:pic>
    </p:spTree>
    <p:extLst>
      <p:ext uri="{BB962C8B-B14F-4D97-AF65-F5344CB8AC3E}">
        <p14:creationId xmlns:p14="http://schemas.microsoft.com/office/powerpoint/2010/main" xmlns="" val="16750425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4876800"/>
            <a:ext cx="3124200" cy="1219200"/>
          </a:xfrm>
        </p:spPr>
        <p:txBody>
          <a:bodyPr/>
          <a:lstStyle/>
          <a:p>
            <a:r>
              <a:rPr lang="en-US" dirty="0" smtClean="0"/>
              <a:t>Robert Romero</a:t>
            </a:r>
          </a:p>
          <a:p>
            <a:r>
              <a:rPr lang="en-US" dirty="0" smtClean="0"/>
              <a:t>Angela Pagano</a:t>
            </a:r>
          </a:p>
        </p:txBody>
      </p:sp>
      <p:pic>
        <p:nvPicPr>
          <p:cNvPr id="1026" name="Picture 2" descr="Color image of Uranus with small moon in front of it.">
            <a:hlinkClick r:id="rId2"/>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624" r="28438"/>
          <a:stretch/>
        </p:blipFill>
        <p:spPr bwMode="auto">
          <a:xfrm>
            <a:off x="4724400" y="1752600"/>
            <a:ext cx="2895600" cy="3371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Rectangle 3"/>
          <p:cNvSpPr/>
          <p:nvPr/>
        </p:nvSpPr>
        <p:spPr>
          <a:xfrm>
            <a:off x="2514600" y="152400"/>
            <a:ext cx="4134465" cy="1200329"/>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7200" b="1" cap="all" dirty="0" smtClean="0">
                <a:ln/>
                <a:solidFill>
                  <a:srgbClr val="7A7A7A"/>
                </a:solidFill>
                <a:effectLst>
                  <a:outerShdw blurRad="19685" dist="12700" dir="5400000" algn="tl" rotWithShape="0">
                    <a:srgbClr val="7A7A7A">
                      <a:satMod val="130000"/>
                      <a:alpha val="60000"/>
                    </a:srgbClr>
                  </a:outerShdw>
                  <a:reflection blurRad="10000" stA="55000" endPos="48000" dist="500" dir="5400000" sy="-100000" algn="bl" rotWithShape="0"/>
                </a:effectLst>
              </a:rPr>
              <a:t>Uranus</a:t>
            </a:r>
            <a:endParaRPr lang="en-US" sz="7200" b="1" cap="all" dirty="0">
              <a:ln/>
              <a:solidFill>
                <a:srgbClr val="7A7A7A"/>
              </a:solidFill>
              <a:effectLst>
                <a:outerShdw blurRad="19685" dist="12700" dir="5400000" algn="tl" rotWithShape="0">
                  <a:srgbClr val="7A7A7A">
                    <a:satMod val="130000"/>
                    <a:alpha val="60000"/>
                  </a:srgbClr>
                </a:outerShdw>
                <a:reflection blurRad="10000" stA="55000" endPos="48000" dist="500" dir="5400000" sy="-100000" algn="bl" rotWithShape="0"/>
              </a:effectLst>
            </a:endParaRPr>
          </a:p>
        </p:txBody>
      </p:sp>
      <p:sp>
        <p:nvSpPr>
          <p:cNvPr id="7" name="Rectangle 6"/>
          <p:cNvSpPr/>
          <p:nvPr/>
        </p:nvSpPr>
        <p:spPr>
          <a:xfrm>
            <a:off x="7636933" y="4900540"/>
            <a:ext cx="1066800" cy="215444"/>
          </a:xfrm>
          <a:prstGeom prst="rect">
            <a:avLst/>
          </a:prstGeom>
        </p:spPr>
        <p:txBody>
          <a:bodyPr wrap="square">
            <a:spAutoFit/>
          </a:bodyPr>
          <a:lstStyle/>
          <a:p>
            <a:r>
              <a:rPr lang="en-US" sz="800" dirty="0" smtClean="0">
                <a:solidFill>
                  <a:srgbClr val="000000"/>
                </a:solidFill>
              </a:rPr>
              <a:t>NASA webpage</a:t>
            </a:r>
            <a:endParaRPr lang="en-US" sz="800" dirty="0">
              <a:solidFill>
                <a:srgbClr val="000000"/>
              </a:solidFill>
            </a:endParaRPr>
          </a:p>
        </p:txBody>
      </p:sp>
    </p:spTree>
    <p:extLst>
      <p:ext uri="{BB962C8B-B14F-4D97-AF65-F5344CB8AC3E}">
        <p14:creationId xmlns:p14="http://schemas.microsoft.com/office/powerpoint/2010/main" xmlns="" val="3739699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66665" y="6494686"/>
            <a:ext cx="1760421" cy="266783"/>
          </a:xfrm>
        </p:spPr>
        <p:txBody>
          <a:bodyPr>
            <a:normAutofit fontScale="92500"/>
          </a:bodyPr>
          <a:lstStyle/>
          <a:p>
            <a:r>
              <a:rPr lang="en-US" sz="1200" dirty="0" smtClean="0"/>
              <a:t>James </a:t>
            </a:r>
            <a:r>
              <a:rPr lang="en-US" sz="1200" dirty="0" err="1" smtClean="0"/>
              <a:t>Pluim</a:t>
            </a:r>
            <a:r>
              <a:rPr lang="en-US" sz="1200" dirty="0" smtClean="0"/>
              <a:t> &amp; Eddie Lopez</a:t>
            </a:r>
            <a:endParaRPr lang="en-US" sz="1200" dirty="0"/>
          </a:p>
        </p:txBody>
      </p:sp>
      <p:sp>
        <p:nvSpPr>
          <p:cNvPr id="4" name="Title 1"/>
          <p:cNvSpPr txBox="1">
            <a:spLocks/>
          </p:cNvSpPr>
          <p:nvPr/>
        </p:nvSpPr>
        <p:spPr>
          <a:xfrm>
            <a:off x="93719" y="148321"/>
            <a:ext cx="2755133" cy="11387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t>Mercury</a:t>
            </a:r>
            <a:endParaRPr lang="en-US" b="1" dirty="0"/>
          </a:p>
        </p:txBody>
      </p:sp>
      <p:sp>
        <p:nvSpPr>
          <p:cNvPr id="5" name="TextBox 4"/>
          <p:cNvSpPr txBox="1"/>
          <p:nvPr/>
        </p:nvSpPr>
        <p:spPr>
          <a:xfrm>
            <a:off x="506273" y="1372887"/>
            <a:ext cx="4530704" cy="4370428"/>
          </a:xfrm>
          <a:prstGeom prst="rect">
            <a:avLst/>
          </a:prstGeom>
          <a:noFill/>
        </p:spPr>
        <p:txBody>
          <a:bodyPr wrap="square" rtlCol="0">
            <a:spAutoFit/>
          </a:bodyPr>
          <a:lstStyle/>
          <a:p>
            <a:r>
              <a:rPr lang="en-US" sz="1400" b="1" u="sng" dirty="0" smtClean="0"/>
              <a:t>History</a:t>
            </a:r>
          </a:p>
          <a:p>
            <a:r>
              <a:rPr lang="en-US" sz="1400" dirty="0" smtClean="0"/>
              <a:t>Radar studies conducted in 1965 showed that the planet rotates once in about 59 days.</a:t>
            </a:r>
          </a:p>
          <a:p>
            <a:endParaRPr lang="en-US" sz="1400" dirty="0"/>
          </a:p>
          <a:p>
            <a:r>
              <a:rPr lang="en-US" sz="1400" b="1" u="sng" dirty="0" smtClean="0"/>
              <a:t>Orbit</a:t>
            </a:r>
          </a:p>
          <a:p>
            <a:r>
              <a:rPr lang="en-US" sz="1400" dirty="0"/>
              <a:t>Mercury has a very elliptical (oval-shaped) orbit</a:t>
            </a:r>
            <a:r>
              <a:rPr lang="en-US" sz="1400" dirty="0" smtClean="0"/>
              <a:t>. </a:t>
            </a:r>
            <a:r>
              <a:rPr lang="en-US" sz="1400" dirty="0"/>
              <a:t>Mercury moves around the sun faster than any other planet. </a:t>
            </a:r>
            <a:endParaRPr lang="en-US" sz="1400" dirty="0" smtClean="0"/>
          </a:p>
          <a:p>
            <a:endParaRPr lang="en-US" sz="1400" dirty="0"/>
          </a:p>
          <a:p>
            <a:r>
              <a:rPr lang="en-US" sz="1400" b="1" u="sng" dirty="0" smtClean="0"/>
              <a:t>Life</a:t>
            </a:r>
          </a:p>
          <a:p>
            <a:r>
              <a:rPr lang="en-US" sz="1400" dirty="0"/>
              <a:t>The plant and animal life of the Earth could not live on Mercury because of the lack of oxygen and the intense heat. Scientists doubt that the planet has any form of life.</a:t>
            </a:r>
            <a:endParaRPr lang="en-US" sz="1400" b="1" u="sng" dirty="0" smtClean="0"/>
          </a:p>
          <a:p>
            <a:endParaRPr lang="en-US" sz="1400" u="sng" dirty="0" smtClean="0"/>
          </a:p>
          <a:p>
            <a:r>
              <a:rPr lang="en-US" sz="1400" b="1" u="sng" dirty="0"/>
              <a:t>Phases</a:t>
            </a:r>
            <a:r>
              <a:rPr lang="en-US" sz="1400" u="sng" dirty="0"/>
              <a:t> </a:t>
            </a:r>
            <a:endParaRPr lang="en-US" sz="1400" u="sng" dirty="0" smtClean="0"/>
          </a:p>
          <a:p>
            <a:r>
              <a:rPr lang="en-US" sz="1400" dirty="0"/>
              <a:t>When viewed through a telescope, Mercury can be seen going through ‘changes’ in shape and size.</a:t>
            </a:r>
            <a:endParaRPr lang="en-US" sz="1400" u="sng" dirty="0"/>
          </a:p>
          <a:p>
            <a:endParaRPr lang="en-US" dirty="0" smtClean="0"/>
          </a:p>
          <a:p>
            <a:endParaRPr lang="en-US" dirty="0"/>
          </a:p>
          <a:p>
            <a:endParaRPr lang="en-US" dirty="0"/>
          </a:p>
        </p:txBody>
      </p:sp>
      <p:pic>
        <p:nvPicPr>
          <p:cNvPr id="6" name="Picture 5"/>
          <p:cNvPicPr>
            <a:picLocks noChangeAspect="1"/>
          </p:cNvPicPr>
          <p:nvPr/>
        </p:nvPicPr>
        <p:blipFill>
          <a:blip r:embed="rId2" cstate="print"/>
          <a:stretch>
            <a:fillRect/>
          </a:stretch>
        </p:blipFill>
        <p:spPr>
          <a:xfrm>
            <a:off x="5416490" y="1744129"/>
            <a:ext cx="3181914" cy="3181914"/>
          </a:xfrm>
          <a:prstGeom prst="rect">
            <a:avLst/>
          </a:prstGeom>
        </p:spPr>
      </p:pic>
    </p:spTree>
    <p:extLst>
      <p:ext uri="{BB962C8B-B14F-4D97-AF65-F5344CB8AC3E}">
        <p14:creationId xmlns:p14="http://schemas.microsoft.com/office/powerpoint/2010/main" xmlns="" val="16518794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533" y="381000"/>
            <a:ext cx="4758267" cy="762318"/>
          </a:xfrm>
        </p:spPr>
        <p:txBody>
          <a:bodyPr/>
          <a:lstStyle/>
          <a:p>
            <a:r>
              <a:rPr lang="en-US" dirty="0" smtClean="0"/>
              <a:t>Just the Facts</a:t>
            </a:r>
            <a:endParaRPr lang="en-US" dirty="0"/>
          </a:p>
        </p:txBody>
      </p:sp>
      <p:sp>
        <p:nvSpPr>
          <p:cNvPr id="3" name="Content Placeholder 2"/>
          <p:cNvSpPr>
            <a:spLocks noGrp="1"/>
          </p:cNvSpPr>
          <p:nvPr>
            <p:ph idx="1"/>
          </p:nvPr>
        </p:nvSpPr>
        <p:spPr>
          <a:xfrm>
            <a:off x="381000" y="1143000"/>
            <a:ext cx="5029200" cy="2514599"/>
          </a:xfrm>
        </p:spPr>
        <p:txBody>
          <a:bodyPr>
            <a:normAutofit fontScale="77500" lnSpcReduction="20000"/>
          </a:bodyPr>
          <a:lstStyle/>
          <a:p>
            <a:pPr marL="285750" indent="-285750">
              <a:buFont typeface="Wingdings" pitchFamily="2" charset="2"/>
              <a:buChar char="q"/>
            </a:pPr>
            <a:r>
              <a:rPr lang="en-US" sz="1600" dirty="0"/>
              <a:t>D</a:t>
            </a:r>
            <a:r>
              <a:rPr lang="en-US" sz="1600" dirty="0" smtClean="0">
                <a:effectLst/>
              </a:rPr>
              <a:t>iscovered in 1781 by astronomer William Herschel</a:t>
            </a:r>
          </a:p>
          <a:p>
            <a:pPr marL="285750" indent="-285750">
              <a:buFont typeface="Wingdings" pitchFamily="2" charset="2"/>
              <a:buChar char="q"/>
            </a:pPr>
            <a:r>
              <a:rPr lang="en-US" sz="1600" dirty="0" smtClean="0">
                <a:effectLst/>
              </a:rPr>
              <a:t>The first planet ever found with the aid of a telescope.</a:t>
            </a:r>
          </a:p>
          <a:p>
            <a:pPr marL="285750" indent="-285750">
              <a:buFont typeface="Wingdings" pitchFamily="2" charset="2"/>
              <a:buChar char="q"/>
            </a:pPr>
            <a:r>
              <a:rPr lang="en-US" sz="1600" dirty="0" smtClean="0"/>
              <a:t>7</a:t>
            </a:r>
            <a:r>
              <a:rPr lang="en-US" sz="1600" baseline="30000" dirty="0" smtClean="0"/>
              <a:t>th</a:t>
            </a:r>
            <a:r>
              <a:rPr lang="en-US" sz="1600" dirty="0" smtClean="0"/>
              <a:t> planet from the sun</a:t>
            </a:r>
          </a:p>
          <a:p>
            <a:pPr marL="285750" indent="-285750">
              <a:buFont typeface="Wingdings" pitchFamily="2" charset="2"/>
              <a:buChar char="q"/>
            </a:pPr>
            <a:r>
              <a:rPr lang="en-US" sz="1600" dirty="0" smtClean="0"/>
              <a:t>Its mass is over 14 times larger than earth</a:t>
            </a:r>
          </a:p>
          <a:p>
            <a:pPr marL="285750" indent="-285750">
              <a:buFont typeface="Wingdings" pitchFamily="2" charset="2"/>
              <a:buChar char="q"/>
            </a:pPr>
            <a:r>
              <a:rPr lang="en-US" sz="1600" dirty="0"/>
              <a:t>The core </a:t>
            </a:r>
            <a:r>
              <a:rPr lang="en-US" sz="1600" dirty="0" smtClean="0"/>
              <a:t>is </a:t>
            </a:r>
            <a:r>
              <a:rPr lang="en-US" sz="1600" dirty="0"/>
              <a:t>icy materials such as; water, methane, and ammonia</a:t>
            </a:r>
          </a:p>
          <a:p>
            <a:pPr marL="285750" indent="-285750">
              <a:buFont typeface="Wingdings" pitchFamily="2" charset="2"/>
              <a:buChar char="q"/>
            </a:pPr>
            <a:r>
              <a:rPr lang="en-US" sz="1600" dirty="0" smtClean="0"/>
              <a:t>Temperature: -322.87° F</a:t>
            </a:r>
          </a:p>
          <a:p>
            <a:pPr marL="285750" indent="-285750">
              <a:buFont typeface="Wingdings" pitchFamily="2" charset="2"/>
              <a:buChar char="q"/>
            </a:pPr>
            <a:r>
              <a:rPr lang="en-US" sz="1600" dirty="0" smtClean="0"/>
              <a:t>Distance from Sun: 1,783,939,400 miles</a:t>
            </a:r>
          </a:p>
          <a:p>
            <a:pPr marL="285750" indent="-285750">
              <a:buFont typeface="Wingdings" pitchFamily="2" charset="2"/>
              <a:buChar char="q"/>
            </a:pPr>
            <a:r>
              <a:rPr lang="en-US" sz="1600" dirty="0" smtClean="0"/>
              <a:t>Rotation period: 17.24 hours</a:t>
            </a:r>
          </a:p>
          <a:p>
            <a:endParaRPr lang="en-US" sz="1600" dirty="0"/>
          </a:p>
        </p:txBody>
      </p:sp>
      <p:pic>
        <p:nvPicPr>
          <p:cNvPr id="3074" name="Picture 2" descr="Uranus and Moon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70866" y="3371306"/>
            <a:ext cx="4639733" cy="3181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3076" name="Picture 4" descr="http://www.klima-luft.de/steinicke/ngcic/persons/pic_pers/herschel_c_w.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77000" y="76200"/>
            <a:ext cx="2027132" cy="29908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290733" y="3067050"/>
            <a:ext cx="2604241" cy="215444"/>
          </a:xfrm>
          <a:prstGeom prst="rect">
            <a:avLst/>
          </a:prstGeom>
        </p:spPr>
        <p:txBody>
          <a:bodyPr wrap="square">
            <a:spAutoFit/>
          </a:bodyPr>
          <a:lstStyle/>
          <a:p>
            <a:r>
              <a:rPr lang="en-US" sz="800" dirty="0" smtClean="0">
                <a:solidFill>
                  <a:srgbClr val="000000"/>
                </a:solidFill>
              </a:rPr>
              <a:t>klima-luft.de/</a:t>
            </a:r>
            <a:r>
              <a:rPr lang="en-US" sz="800" dirty="0" err="1" smtClean="0">
                <a:solidFill>
                  <a:srgbClr val="000000"/>
                </a:solidFill>
              </a:rPr>
              <a:t>steinicke</a:t>
            </a:r>
            <a:r>
              <a:rPr lang="en-US" sz="800" dirty="0" smtClean="0">
                <a:solidFill>
                  <a:srgbClr val="000000"/>
                </a:solidFill>
              </a:rPr>
              <a:t>/</a:t>
            </a:r>
            <a:r>
              <a:rPr lang="en-US" sz="800" dirty="0" err="1" smtClean="0">
                <a:solidFill>
                  <a:srgbClr val="000000"/>
                </a:solidFill>
              </a:rPr>
              <a:t>ngcic</a:t>
            </a:r>
            <a:r>
              <a:rPr lang="en-US" sz="800" dirty="0" smtClean="0">
                <a:solidFill>
                  <a:srgbClr val="000000"/>
                </a:solidFill>
              </a:rPr>
              <a:t>/persons/</a:t>
            </a:r>
            <a:r>
              <a:rPr lang="en-US" sz="800" dirty="0" err="1" smtClean="0">
                <a:solidFill>
                  <a:srgbClr val="000000"/>
                </a:solidFill>
              </a:rPr>
              <a:t>herschel_w</a:t>
            </a:r>
            <a:endParaRPr lang="en-US" sz="800" dirty="0">
              <a:solidFill>
                <a:srgbClr val="000000"/>
              </a:solidFill>
            </a:endParaRPr>
          </a:p>
        </p:txBody>
      </p:sp>
      <p:sp>
        <p:nvSpPr>
          <p:cNvPr id="7" name="Rectangle 6"/>
          <p:cNvSpPr/>
          <p:nvPr/>
        </p:nvSpPr>
        <p:spPr>
          <a:xfrm>
            <a:off x="5943600" y="6604084"/>
            <a:ext cx="1066800" cy="215444"/>
          </a:xfrm>
          <a:prstGeom prst="rect">
            <a:avLst/>
          </a:prstGeom>
        </p:spPr>
        <p:txBody>
          <a:bodyPr wrap="square">
            <a:spAutoFit/>
          </a:bodyPr>
          <a:lstStyle/>
          <a:p>
            <a:r>
              <a:rPr lang="en-US" sz="800" dirty="0" smtClean="0">
                <a:solidFill>
                  <a:srgbClr val="000000"/>
                </a:solidFill>
              </a:rPr>
              <a:t>NASA webpage</a:t>
            </a:r>
            <a:endParaRPr lang="en-US" sz="800" dirty="0">
              <a:solidFill>
                <a:srgbClr val="000000"/>
              </a:solidFill>
            </a:endParaRPr>
          </a:p>
        </p:txBody>
      </p:sp>
    </p:spTree>
    <p:extLst>
      <p:ext uri="{BB962C8B-B14F-4D97-AF65-F5344CB8AC3E}">
        <p14:creationId xmlns:p14="http://schemas.microsoft.com/office/powerpoint/2010/main" xmlns="" val="2251046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tilt</a:t>
            </a:r>
            <a:endParaRPr lang="en-US" dirty="0"/>
          </a:p>
        </p:txBody>
      </p:sp>
      <p:sp>
        <p:nvSpPr>
          <p:cNvPr id="3" name="Content Placeholder 2"/>
          <p:cNvSpPr>
            <a:spLocks noGrp="1"/>
          </p:cNvSpPr>
          <p:nvPr>
            <p:ph idx="1"/>
          </p:nvPr>
        </p:nvSpPr>
        <p:spPr>
          <a:xfrm>
            <a:off x="457200" y="1752600"/>
            <a:ext cx="4572000" cy="3612922"/>
          </a:xfrm>
        </p:spPr>
        <p:txBody>
          <a:bodyPr>
            <a:normAutofit fontScale="92500" lnSpcReduction="10000"/>
          </a:bodyPr>
          <a:lstStyle/>
          <a:p>
            <a:pPr marL="285750" indent="-285750">
              <a:buFont typeface="Wingdings" pitchFamily="2" charset="2"/>
              <a:buChar char="q"/>
            </a:pPr>
            <a:r>
              <a:rPr lang="en-US" sz="1600" dirty="0" smtClean="0"/>
              <a:t>It is the only giant planet that’s equator is nearly at right angles to its axis</a:t>
            </a:r>
          </a:p>
          <a:p>
            <a:pPr marL="285750" indent="-285750">
              <a:buFont typeface="Wingdings" pitchFamily="2" charset="2"/>
              <a:buChar char="q"/>
            </a:pPr>
            <a:r>
              <a:rPr lang="en-US" sz="1600" dirty="0" smtClean="0"/>
              <a:t>A collision with an object close to the size of the Earth may be the reason for its strange tilt.</a:t>
            </a:r>
          </a:p>
          <a:p>
            <a:pPr marL="285750" indent="-285750">
              <a:buFont typeface="Wingdings" pitchFamily="2" charset="2"/>
              <a:buChar char="q"/>
            </a:pPr>
            <a:r>
              <a:rPr lang="en-US" sz="1600" dirty="0" smtClean="0"/>
              <a:t>The magnetic axis is tilted around 60° from the planet’s axis rotation</a:t>
            </a:r>
          </a:p>
          <a:p>
            <a:pPr marL="285750" indent="-285750">
              <a:buFont typeface="Wingdings" pitchFamily="2" charset="2"/>
              <a:buChar char="q"/>
            </a:pPr>
            <a:r>
              <a:rPr lang="en-US" sz="1600" dirty="0" smtClean="0"/>
              <a:t>Methane gives Uranus its blue tint</a:t>
            </a:r>
          </a:p>
          <a:p>
            <a:pPr marL="285750" indent="-285750">
              <a:buFont typeface="Wingdings" pitchFamily="2" charset="2"/>
              <a:buChar char="q"/>
            </a:pPr>
            <a:r>
              <a:rPr lang="en-US" sz="1600" dirty="0" smtClean="0"/>
              <a:t>Sun light passes through the atmosphere, methane gases absorb the red light and extend the blue.</a:t>
            </a:r>
          </a:p>
          <a:p>
            <a:pPr marL="285750" indent="-285750">
              <a:buFont typeface="Wingdings" pitchFamily="2" charset="2"/>
              <a:buChar char="q"/>
            </a:pPr>
            <a:r>
              <a:rPr lang="en-US" sz="1600" dirty="0"/>
              <a:t>Uranus has 13 faint rings made up of particles and dust</a:t>
            </a:r>
          </a:p>
          <a:p>
            <a:pPr marL="285750" indent="-285750">
              <a:buFont typeface="Wingdings" pitchFamily="2" charset="2"/>
              <a:buChar char="q"/>
            </a:pPr>
            <a:endParaRPr lang="en-US" sz="1600" dirty="0" smtClean="0"/>
          </a:p>
          <a:p>
            <a:endParaRPr lang="en-US" dirty="0"/>
          </a:p>
        </p:txBody>
      </p:sp>
      <p:pic>
        <p:nvPicPr>
          <p:cNvPr id="4098" name="Picture 2" descr="This image captured by NASA's Voyager 2 in 1986 revealed a continuous distribution of small particles throughout the Uranus ring system. This unique geometry, the highest phase angle at which Voyager imaged the rings, allowed us to see lanes of fine dus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0" y="1752600"/>
            <a:ext cx="3209626" cy="31242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6405413" y="4953000"/>
            <a:ext cx="1066800" cy="215444"/>
          </a:xfrm>
          <a:prstGeom prst="rect">
            <a:avLst/>
          </a:prstGeom>
        </p:spPr>
        <p:txBody>
          <a:bodyPr wrap="square">
            <a:spAutoFit/>
          </a:bodyPr>
          <a:lstStyle/>
          <a:p>
            <a:r>
              <a:rPr lang="en-US" sz="800" dirty="0" smtClean="0">
                <a:solidFill>
                  <a:srgbClr val="000000"/>
                </a:solidFill>
              </a:rPr>
              <a:t>NASA webpage</a:t>
            </a:r>
            <a:endParaRPr lang="en-US" sz="800" dirty="0">
              <a:solidFill>
                <a:srgbClr val="000000"/>
              </a:solidFill>
            </a:endParaRPr>
          </a:p>
        </p:txBody>
      </p:sp>
    </p:spTree>
    <p:extLst>
      <p:ext uri="{BB962C8B-B14F-4D97-AF65-F5344CB8AC3E}">
        <p14:creationId xmlns:p14="http://schemas.microsoft.com/office/powerpoint/2010/main" xmlns="" val="28309267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5791200" cy="1371600"/>
          </a:xfrm>
        </p:spPr>
        <p:txBody>
          <a:bodyPr/>
          <a:lstStyle/>
          <a:p>
            <a:r>
              <a:rPr lang="en-US" dirty="0" smtClean="0"/>
              <a:t>More facts</a:t>
            </a:r>
            <a:endParaRPr lang="en-US" dirty="0"/>
          </a:p>
        </p:txBody>
      </p:sp>
      <p:sp>
        <p:nvSpPr>
          <p:cNvPr id="3" name="Content Placeholder 2"/>
          <p:cNvSpPr>
            <a:spLocks noGrp="1"/>
          </p:cNvSpPr>
          <p:nvPr>
            <p:ph idx="1"/>
          </p:nvPr>
        </p:nvSpPr>
        <p:spPr>
          <a:xfrm>
            <a:off x="152400" y="2151699"/>
            <a:ext cx="3276600" cy="3334701"/>
          </a:xfrm>
        </p:spPr>
        <p:txBody>
          <a:bodyPr>
            <a:normAutofit/>
          </a:bodyPr>
          <a:lstStyle/>
          <a:p>
            <a:pPr marL="285750" indent="-285750">
              <a:buFont typeface="Wingdings" pitchFamily="2" charset="2"/>
              <a:buChar char="q"/>
            </a:pPr>
            <a:r>
              <a:rPr lang="en-US" sz="1400" dirty="0"/>
              <a:t>83% Hydrogen and 15% Helium and 2% </a:t>
            </a:r>
            <a:r>
              <a:rPr lang="en-US" sz="1400" dirty="0" smtClean="0"/>
              <a:t>Methane</a:t>
            </a:r>
          </a:p>
          <a:p>
            <a:pPr marL="285750" indent="-285750">
              <a:buFont typeface="Wingdings" pitchFamily="2" charset="2"/>
              <a:buChar char="q"/>
            </a:pPr>
            <a:r>
              <a:rPr lang="en-US" sz="1400" dirty="0"/>
              <a:t>2</a:t>
            </a:r>
            <a:r>
              <a:rPr lang="en-US" sz="1400" baseline="30000" dirty="0"/>
              <a:t>nd</a:t>
            </a:r>
            <a:r>
              <a:rPr lang="en-US" sz="1400" dirty="0"/>
              <a:t> least dense planet, after Saturn</a:t>
            </a:r>
          </a:p>
          <a:p>
            <a:pPr marL="285750" indent="-285750">
              <a:buFont typeface="Wingdings" pitchFamily="2" charset="2"/>
              <a:buChar char="q"/>
            </a:pPr>
            <a:r>
              <a:rPr lang="en-US" sz="1400" dirty="0"/>
              <a:t>84 Earth years to complete one </a:t>
            </a:r>
            <a:r>
              <a:rPr lang="en-US" sz="1400" dirty="0" smtClean="0"/>
              <a:t>orbit</a:t>
            </a:r>
          </a:p>
          <a:p>
            <a:pPr marL="285750" indent="-285750">
              <a:buFont typeface="Wingdings" pitchFamily="2" charset="2"/>
              <a:buChar char="q"/>
            </a:pPr>
            <a:r>
              <a:rPr lang="en-US" sz="1400" dirty="0"/>
              <a:t>It is one of two ice giants in our Solar System</a:t>
            </a:r>
          </a:p>
          <a:p>
            <a:pPr marL="285750" indent="-285750">
              <a:buFont typeface="Wingdings" pitchFamily="2" charset="2"/>
              <a:buChar char="q"/>
            </a:pPr>
            <a:r>
              <a:rPr lang="en-US" sz="1400" dirty="0"/>
              <a:t>Most of what we know about Uranus came from Voyager 2's flyby in 1986. </a:t>
            </a:r>
            <a:endParaRPr lang="en-US" sz="1600" dirty="0"/>
          </a:p>
          <a:p>
            <a:endParaRPr lang="en-US" sz="1600" dirty="0"/>
          </a:p>
          <a:p>
            <a:endParaRPr lang="en-US" sz="1600" dirty="0"/>
          </a:p>
        </p:txBody>
      </p:sp>
      <p:pic>
        <p:nvPicPr>
          <p:cNvPr id="5122" name="Picture 2" descr="http://pds-rings.seti.org/uranus/viewspace/img2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2244" y="1905000"/>
            <a:ext cx="5249331" cy="314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2286000" y="5638800"/>
            <a:ext cx="5334000" cy="646331"/>
          </a:xfrm>
          <a:prstGeom prst="rect">
            <a:avLst/>
          </a:prstGeom>
        </p:spPr>
        <p:txBody>
          <a:bodyPr wrap="square">
            <a:spAutoFit/>
          </a:bodyPr>
          <a:lstStyle/>
          <a:p>
            <a:r>
              <a:rPr lang="en-US" dirty="0" smtClean="0">
                <a:solidFill>
                  <a:srgbClr val="000000"/>
                </a:solidFill>
                <a:hlinkClick r:id="rId3"/>
              </a:rPr>
              <a:t>http://www.youtube.com/watch?v=-ElXNcGxNMo</a:t>
            </a:r>
            <a:endParaRPr lang="en-US" dirty="0" smtClean="0">
              <a:solidFill>
                <a:srgbClr val="000000"/>
              </a:solidFill>
            </a:endParaRPr>
          </a:p>
          <a:p>
            <a:endParaRPr lang="en-US" dirty="0">
              <a:solidFill>
                <a:srgbClr val="000000"/>
              </a:solidFill>
            </a:endParaRPr>
          </a:p>
        </p:txBody>
      </p:sp>
      <p:sp>
        <p:nvSpPr>
          <p:cNvPr id="5" name="Rectangle 4"/>
          <p:cNvSpPr/>
          <p:nvPr/>
        </p:nvSpPr>
        <p:spPr>
          <a:xfrm>
            <a:off x="5029200" y="5066844"/>
            <a:ext cx="2438400" cy="215444"/>
          </a:xfrm>
          <a:prstGeom prst="rect">
            <a:avLst/>
          </a:prstGeom>
        </p:spPr>
        <p:txBody>
          <a:bodyPr wrap="square">
            <a:spAutoFit/>
          </a:bodyPr>
          <a:lstStyle/>
          <a:p>
            <a:r>
              <a:rPr lang="en-US" sz="800" dirty="0" smtClean="0">
                <a:solidFill>
                  <a:srgbClr val="000000"/>
                </a:solidFill>
              </a:rPr>
              <a:t>pds-rings.seti.org/</a:t>
            </a:r>
            <a:r>
              <a:rPr lang="en-US" sz="800" dirty="0" err="1" smtClean="0">
                <a:solidFill>
                  <a:srgbClr val="000000"/>
                </a:solidFill>
              </a:rPr>
              <a:t>uranus</a:t>
            </a:r>
            <a:r>
              <a:rPr lang="en-US" sz="800" dirty="0" smtClean="0">
                <a:solidFill>
                  <a:srgbClr val="000000"/>
                </a:solidFill>
              </a:rPr>
              <a:t>/</a:t>
            </a:r>
            <a:r>
              <a:rPr lang="en-US" sz="800" dirty="0" err="1" smtClean="0">
                <a:solidFill>
                  <a:srgbClr val="000000"/>
                </a:solidFill>
              </a:rPr>
              <a:t>viewspace</a:t>
            </a:r>
            <a:r>
              <a:rPr lang="en-US" sz="800" dirty="0" smtClean="0">
                <a:solidFill>
                  <a:srgbClr val="000000"/>
                </a:solidFill>
              </a:rPr>
              <a:t>/page20.html</a:t>
            </a:r>
            <a:endParaRPr lang="en-US" sz="800" dirty="0">
              <a:solidFill>
                <a:srgbClr val="000000"/>
              </a:solidFill>
            </a:endParaRPr>
          </a:p>
        </p:txBody>
      </p:sp>
    </p:spTree>
    <p:extLst>
      <p:ext uri="{BB962C8B-B14F-4D97-AF65-F5344CB8AC3E}">
        <p14:creationId xmlns:p14="http://schemas.microsoft.com/office/powerpoint/2010/main" xmlns="" val="32070112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 facts</a:t>
            </a:r>
            <a:endParaRPr lang="en-US" dirty="0"/>
          </a:p>
        </p:txBody>
      </p:sp>
      <p:sp>
        <p:nvSpPr>
          <p:cNvPr id="3" name="Content Placeholder 2"/>
          <p:cNvSpPr>
            <a:spLocks noGrp="1"/>
          </p:cNvSpPr>
          <p:nvPr>
            <p:ph idx="1"/>
          </p:nvPr>
        </p:nvSpPr>
        <p:spPr>
          <a:xfrm>
            <a:off x="457200" y="1752601"/>
            <a:ext cx="4267200" cy="3200400"/>
          </a:xfrm>
        </p:spPr>
        <p:txBody>
          <a:bodyPr>
            <a:normAutofit/>
          </a:bodyPr>
          <a:lstStyle/>
          <a:p>
            <a:pPr marL="342900" indent="-342900">
              <a:buFont typeface="Wingdings" pitchFamily="2" charset="2"/>
              <a:buChar char="q"/>
            </a:pPr>
            <a:r>
              <a:rPr lang="en-US" sz="1600" dirty="0" smtClean="0"/>
              <a:t>Some nights last up to 40 years due to the strange way it spins</a:t>
            </a:r>
          </a:p>
          <a:p>
            <a:pPr marL="342900" indent="-342900">
              <a:buFont typeface="Wingdings" pitchFamily="2" charset="2"/>
              <a:buChar char="q"/>
            </a:pPr>
            <a:r>
              <a:rPr lang="en-US" sz="1600" dirty="0" smtClean="0"/>
              <a:t>It </a:t>
            </a:r>
            <a:r>
              <a:rPr lang="en-US" sz="1600" dirty="0"/>
              <a:t>is the coldest planet in the solar </a:t>
            </a:r>
            <a:r>
              <a:rPr lang="en-US" sz="1600" dirty="0" smtClean="0"/>
              <a:t>system</a:t>
            </a:r>
          </a:p>
          <a:p>
            <a:pPr marL="342900" indent="-342900">
              <a:buFont typeface="Wingdings" pitchFamily="2" charset="2"/>
              <a:buChar char="q"/>
            </a:pPr>
            <a:r>
              <a:rPr lang="en-US" sz="1600" dirty="0" smtClean="0"/>
              <a:t>You can see Uranus without a telescope by simply looking into the night sky.</a:t>
            </a:r>
          </a:p>
          <a:p>
            <a:pPr marL="342900" indent="-342900">
              <a:buFont typeface="Wingdings" pitchFamily="2" charset="2"/>
              <a:buChar char="q"/>
            </a:pPr>
            <a:r>
              <a:rPr lang="en-US" sz="1600" dirty="0" smtClean="0"/>
              <a:t>Oceans of liquid diamonds filled with solid diamond icebergs</a:t>
            </a:r>
            <a:endParaRPr lang="en-US" sz="1600" dirty="0"/>
          </a:p>
          <a:p>
            <a:endParaRPr lang="en-US" sz="1600" dirty="0"/>
          </a:p>
        </p:txBody>
      </p:sp>
      <p:pic>
        <p:nvPicPr>
          <p:cNvPr id="6148" name="Picture 4" descr="https://newsline.llnl.gov/_rev02/labNews/2009/nov/images/diamond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29866" y="1447800"/>
            <a:ext cx="3484992" cy="2667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533400" y="5029200"/>
            <a:ext cx="5715000" cy="646331"/>
          </a:xfrm>
          <a:prstGeom prst="rect">
            <a:avLst/>
          </a:prstGeom>
        </p:spPr>
        <p:txBody>
          <a:bodyPr wrap="square">
            <a:spAutoFit/>
          </a:bodyPr>
          <a:lstStyle/>
          <a:p>
            <a:r>
              <a:rPr lang="en-US" dirty="0" smtClean="0">
                <a:solidFill>
                  <a:srgbClr val="000000"/>
                </a:solidFill>
                <a:hlinkClick r:id="rId3"/>
              </a:rPr>
              <a:t>http://www.youtube.com/watch?v=QB1k12Dao1w</a:t>
            </a:r>
            <a:endParaRPr lang="en-US" dirty="0" smtClean="0">
              <a:solidFill>
                <a:srgbClr val="000000"/>
              </a:solidFill>
            </a:endParaRPr>
          </a:p>
          <a:p>
            <a:endParaRPr lang="en-US" dirty="0">
              <a:solidFill>
                <a:srgbClr val="000000"/>
              </a:solidFill>
            </a:endParaRPr>
          </a:p>
        </p:txBody>
      </p:sp>
      <p:sp>
        <p:nvSpPr>
          <p:cNvPr id="5" name="Rectangle 4"/>
          <p:cNvSpPr/>
          <p:nvPr/>
        </p:nvSpPr>
        <p:spPr>
          <a:xfrm>
            <a:off x="5597525" y="4114800"/>
            <a:ext cx="3200400" cy="215444"/>
          </a:xfrm>
          <a:prstGeom prst="rect">
            <a:avLst/>
          </a:prstGeom>
        </p:spPr>
        <p:txBody>
          <a:bodyPr wrap="square">
            <a:spAutoFit/>
          </a:bodyPr>
          <a:lstStyle/>
          <a:p>
            <a:r>
              <a:rPr lang="en-US" sz="800" dirty="0" smtClean="0">
                <a:solidFill>
                  <a:srgbClr val="000000"/>
                </a:solidFill>
              </a:rPr>
              <a:t>newsline.llnl.gov/_rev02/labNews/2009/nov/11.20.09-labNews.php</a:t>
            </a:r>
            <a:endParaRPr lang="en-US" sz="800" dirty="0">
              <a:solidFill>
                <a:srgbClr val="000000"/>
              </a:solidFill>
            </a:endParaRPr>
          </a:p>
        </p:txBody>
      </p:sp>
    </p:spTree>
    <p:extLst>
      <p:ext uri="{BB962C8B-B14F-4D97-AF65-F5344CB8AC3E}">
        <p14:creationId xmlns:p14="http://schemas.microsoft.com/office/powerpoint/2010/main" xmlns="" val="97469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Moons</a:t>
            </a:r>
            <a:endParaRPr lang="en-US" dirty="0"/>
          </a:p>
        </p:txBody>
      </p:sp>
      <p:sp>
        <p:nvSpPr>
          <p:cNvPr id="3" name="Content Placeholder 2"/>
          <p:cNvSpPr>
            <a:spLocks noGrp="1"/>
          </p:cNvSpPr>
          <p:nvPr>
            <p:ph idx="1"/>
          </p:nvPr>
        </p:nvSpPr>
        <p:spPr>
          <a:xfrm>
            <a:off x="457200" y="1219200"/>
            <a:ext cx="8229600" cy="1905000"/>
          </a:xfrm>
        </p:spPr>
        <p:txBody>
          <a:bodyPr>
            <a:normAutofit fontScale="85000" lnSpcReduction="10000"/>
          </a:bodyPr>
          <a:lstStyle/>
          <a:p>
            <a:r>
              <a:rPr lang="en-US" sz="1800" dirty="0" smtClean="0"/>
              <a:t>27 known moons named after characters from works of William Shakespeare or Alexander Pope.</a:t>
            </a:r>
          </a:p>
          <a:p>
            <a:r>
              <a:rPr lang="en-US" sz="1800" dirty="0" err="1" smtClean="0"/>
              <a:t>Titania</a:t>
            </a:r>
            <a:r>
              <a:rPr lang="en-US" sz="1800" dirty="0" smtClean="0"/>
              <a:t> is the largest moon consisting of equal amounts of ice and rock.</a:t>
            </a:r>
          </a:p>
          <a:p>
            <a:r>
              <a:rPr lang="en-US" sz="1800" dirty="0" smtClean="0"/>
              <a:t>Oberon is the second largest and also consists of equal amounts of ice and rock.</a:t>
            </a:r>
          </a:p>
          <a:p>
            <a:r>
              <a:rPr lang="en-US" sz="1800" dirty="0" smtClean="0">
                <a:effectLst/>
              </a:rPr>
              <a:t>Miranda is the smallest of the five major moons.  </a:t>
            </a:r>
            <a:r>
              <a:rPr lang="en-US" sz="1800" dirty="0" smtClean="0"/>
              <a:t>Icy material is drifting to the surface and its surface may indicate partial melting of its core.</a:t>
            </a:r>
            <a:endParaRPr lang="en-US" sz="1800" dirty="0"/>
          </a:p>
        </p:txBody>
      </p:sp>
      <p:pic>
        <p:nvPicPr>
          <p:cNvPr id="2050" name="Picture 2" descr="Color image of Titania showing impact basins and the moon's grayish colo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381" r="15556"/>
          <a:stretch/>
        </p:blipFill>
        <p:spPr bwMode="auto">
          <a:xfrm>
            <a:off x="711200" y="3352799"/>
            <a:ext cx="2413000" cy="267874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295400" y="6056864"/>
            <a:ext cx="1066800" cy="253916"/>
          </a:xfrm>
          <a:prstGeom prst="rect">
            <a:avLst/>
          </a:prstGeom>
        </p:spPr>
        <p:txBody>
          <a:bodyPr wrap="square">
            <a:spAutoFit/>
          </a:bodyPr>
          <a:lstStyle/>
          <a:p>
            <a:r>
              <a:rPr lang="en-US" sz="1050" dirty="0" smtClean="0">
                <a:solidFill>
                  <a:srgbClr val="000000"/>
                </a:solidFill>
              </a:rPr>
              <a:t>NASA webpage</a:t>
            </a:r>
            <a:endParaRPr lang="en-US" sz="1050" dirty="0">
              <a:solidFill>
                <a:srgbClr val="000000"/>
              </a:solidFill>
            </a:endParaRPr>
          </a:p>
        </p:txBody>
      </p:sp>
      <p:pic>
        <p:nvPicPr>
          <p:cNvPr id="2052" name="Picture 4" descr="This color composite of the Uranian satellite Miranda was taken by Voyager 2 on 24 January 1986, from a distance of 147,000 km (91,000 miles).">
            <a:hlinkClick r:id="rId4"/>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8682"/>
          <a:stretch/>
        </p:blipFill>
        <p:spPr bwMode="auto">
          <a:xfrm>
            <a:off x="3733800" y="3318932"/>
            <a:ext cx="4814630" cy="263620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5867400" y="6026195"/>
            <a:ext cx="1066800" cy="253916"/>
          </a:xfrm>
          <a:prstGeom prst="rect">
            <a:avLst/>
          </a:prstGeom>
        </p:spPr>
        <p:txBody>
          <a:bodyPr wrap="square">
            <a:spAutoFit/>
          </a:bodyPr>
          <a:lstStyle/>
          <a:p>
            <a:r>
              <a:rPr lang="en-US" sz="1050" dirty="0" smtClean="0">
                <a:solidFill>
                  <a:srgbClr val="000000"/>
                </a:solidFill>
              </a:rPr>
              <a:t>NASA webpage</a:t>
            </a:r>
            <a:endParaRPr lang="en-US" sz="1050" dirty="0">
              <a:solidFill>
                <a:srgbClr val="000000"/>
              </a:solidFill>
            </a:endParaRPr>
          </a:p>
        </p:txBody>
      </p:sp>
    </p:spTree>
    <p:extLst>
      <p:ext uri="{BB962C8B-B14F-4D97-AF65-F5344CB8AC3E}">
        <p14:creationId xmlns:p14="http://schemas.microsoft.com/office/powerpoint/2010/main" xmlns="" val="9066530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Citations</a:t>
            </a:r>
            <a:endParaRPr lang="en-US" dirty="0"/>
          </a:p>
        </p:txBody>
      </p:sp>
      <p:sp>
        <p:nvSpPr>
          <p:cNvPr id="3" name="Content Placeholder 2"/>
          <p:cNvSpPr>
            <a:spLocks noGrp="1"/>
          </p:cNvSpPr>
          <p:nvPr>
            <p:ph idx="1"/>
          </p:nvPr>
        </p:nvSpPr>
        <p:spPr/>
        <p:txBody>
          <a:bodyPr/>
          <a:lstStyle/>
          <a:p>
            <a:r>
              <a:rPr lang="en-US" dirty="0" smtClean="0">
                <a:hlinkClick r:id="rId2"/>
              </a:rPr>
              <a:t>http://solarsystem.nasa.gov/planets/profile.cfm?Object=Uranus</a:t>
            </a:r>
            <a:endParaRPr lang="en-US" dirty="0" smtClean="0"/>
          </a:p>
          <a:p>
            <a:r>
              <a:rPr lang="en-US" dirty="0" smtClean="0"/>
              <a:t>Planetary.org</a:t>
            </a:r>
          </a:p>
          <a:p>
            <a:r>
              <a:rPr lang="en-US" dirty="0"/>
              <a:t>newsline.llnl.gov/_rev02/</a:t>
            </a:r>
            <a:r>
              <a:rPr lang="en-US" dirty="0" err="1"/>
              <a:t>labNews</a:t>
            </a:r>
            <a:r>
              <a:rPr lang="en-US" dirty="0"/>
              <a:t>/2009/</a:t>
            </a:r>
            <a:r>
              <a:rPr lang="en-US" dirty="0" err="1"/>
              <a:t>nov</a:t>
            </a:r>
            <a:r>
              <a:rPr lang="en-US" dirty="0"/>
              <a:t>/11.20.09-labNews.php</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xmlns="" val="16097409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Neptune</a:t>
            </a:r>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6004"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ontent Placeholder 3"/>
          <p:cNvSpPr>
            <a:spLocks noGrp="1"/>
          </p:cNvSpPr>
          <p:nvPr>
            <p:ph idx="1"/>
          </p:nvPr>
        </p:nvSpPr>
        <p:spPr>
          <a:xfrm>
            <a:off x="1524000" y="2133600"/>
            <a:ext cx="7391400" cy="4525963"/>
          </a:xfrm>
        </p:spPr>
        <p:txBody>
          <a:bodyPr>
            <a:normAutofit/>
          </a:bodyPr>
          <a:lstStyle/>
          <a:p>
            <a:endParaRPr lang="en-US" dirty="0" smtClean="0">
              <a:effectLst/>
            </a:endParaRPr>
          </a:p>
          <a:p>
            <a:endParaRPr lang="en-US" dirty="0"/>
          </a:p>
          <a:p>
            <a:endParaRPr lang="en-US" dirty="0" smtClean="0">
              <a:effectLst/>
            </a:endParaRPr>
          </a:p>
          <a:p>
            <a:endParaRPr lang="en-US" dirty="0"/>
          </a:p>
          <a:p>
            <a:r>
              <a:rPr lang="en-US" dirty="0">
                <a:solidFill>
                  <a:schemeClr val="bg1">
                    <a:lumMod val="95000"/>
                  </a:schemeClr>
                </a:solidFill>
                <a:latin typeface="Aspartame BRK" pitchFamily="2" charset="0"/>
              </a:rPr>
              <a:t>T</a:t>
            </a:r>
            <a:r>
              <a:rPr lang="en-US" dirty="0" smtClean="0">
                <a:solidFill>
                  <a:schemeClr val="bg1">
                    <a:lumMod val="95000"/>
                  </a:schemeClr>
                </a:solidFill>
                <a:effectLst/>
                <a:latin typeface="Aspartame BRK" pitchFamily="2" charset="0"/>
              </a:rPr>
              <a:t>he fourth-largest planet </a:t>
            </a:r>
            <a:r>
              <a:rPr lang="en-US" dirty="0" smtClean="0">
                <a:solidFill>
                  <a:schemeClr val="bg1">
                    <a:lumMod val="95000"/>
                  </a:schemeClr>
                </a:solidFill>
                <a:latin typeface="Aspartame BRK" pitchFamily="2" charset="0"/>
              </a:rPr>
              <a:t> </a:t>
            </a:r>
          </a:p>
          <a:p>
            <a:r>
              <a:rPr lang="en-US" dirty="0" smtClean="0">
                <a:solidFill>
                  <a:schemeClr val="bg1">
                    <a:lumMod val="95000"/>
                  </a:schemeClr>
                </a:solidFill>
                <a:latin typeface="Aspartame BRK" pitchFamily="2" charset="0"/>
              </a:rPr>
              <a:t>Has 13 moons</a:t>
            </a:r>
          </a:p>
          <a:p>
            <a:r>
              <a:rPr lang="en-US" dirty="0" smtClean="0">
                <a:solidFill>
                  <a:schemeClr val="bg1">
                    <a:lumMod val="95000"/>
                  </a:schemeClr>
                </a:solidFill>
                <a:latin typeface="Aspartame BRK" pitchFamily="2" charset="0"/>
              </a:rPr>
              <a:t>Neptune trudges through space, taking 165 earth years to orbit </a:t>
            </a:r>
            <a:r>
              <a:rPr lang="en-US" dirty="0" smtClean="0">
                <a:solidFill>
                  <a:schemeClr val="bg1"/>
                </a:solidFill>
                <a:latin typeface="Aspartame BRK" pitchFamily="2" charset="0"/>
              </a:rPr>
              <a:t>the sun</a:t>
            </a:r>
          </a:p>
          <a:p>
            <a:endParaRPr lang="en-US" dirty="0"/>
          </a:p>
        </p:txBody>
      </p:sp>
      <p:sp>
        <p:nvSpPr>
          <p:cNvPr id="2" name="TextBox 1"/>
          <p:cNvSpPr txBox="1"/>
          <p:nvPr/>
        </p:nvSpPr>
        <p:spPr>
          <a:xfrm>
            <a:off x="2425390" y="152400"/>
            <a:ext cx="4161717" cy="1107996"/>
          </a:xfrm>
          <a:prstGeom prst="rect">
            <a:avLst/>
          </a:prstGeom>
          <a:noFill/>
        </p:spPr>
        <p:txBody>
          <a:bodyPr wrap="none" rtlCol="0">
            <a:spAutoFit/>
          </a:bodyPr>
          <a:lstStyle/>
          <a:p>
            <a:r>
              <a:rPr lang="en-US" sz="6600" dirty="0" smtClean="0">
                <a:solidFill>
                  <a:schemeClr val="bg1"/>
                </a:solidFill>
                <a:latin typeface="Aspartame BRK" pitchFamily="2" charset="0"/>
              </a:rPr>
              <a:t>NEPTUNE</a:t>
            </a:r>
            <a:endParaRPr lang="en-US" sz="6600" dirty="0">
              <a:solidFill>
                <a:schemeClr val="bg1"/>
              </a:solidFill>
              <a:latin typeface="Aspartame BRK" pitchFamily="2" charset="0"/>
            </a:endParaRPr>
          </a:p>
        </p:txBody>
      </p:sp>
    </p:spTree>
    <p:extLst>
      <p:ext uri="{BB962C8B-B14F-4D97-AF65-F5344CB8AC3E}">
        <p14:creationId xmlns:p14="http://schemas.microsoft.com/office/powerpoint/2010/main" xmlns="" val="19057491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ubble, Spitzer and Chandra Composite of the Milky Way's Galactic Center">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2113"/>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p:txBody>
          <a:bodyPr/>
          <a:lstStyle/>
          <a:p>
            <a:r>
              <a:rPr lang="en-US" dirty="0" smtClean="0">
                <a:solidFill>
                  <a:schemeClr val="bg1"/>
                </a:solidFill>
                <a:latin typeface="Aspartame BRK" pitchFamily="2" charset="0"/>
              </a:rPr>
              <a:t>NEPTUNE</a:t>
            </a:r>
            <a:endParaRPr lang="en-US" dirty="0">
              <a:solidFill>
                <a:schemeClr val="bg1"/>
              </a:solidFill>
              <a:latin typeface="Aspartame BRK" pitchFamily="2"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323277"/>
            <a:ext cx="2438400" cy="2276475"/>
          </a:xfrm>
          <a:prstGeom prst="rect">
            <a:avLst/>
          </a:prstGeom>
          <a:ln>
            <a:noFill/>
          </a:ln>
          <a:effectLst>
            <a:softEdge rad="11250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3733800"/>
            <a:ext cx="2438400" cy="24384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00476" y="1295399"/>
            <a:ext cx="4581524" cy="424671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962400" y="5657385"/>
            <a:ext cx="3352800" cy="646331"/>
          </a:xfrm>
          <a:prstGeom prst="rect">
            <a:avLst/>
          </a:prstGeom>
          <a:noFill/>
        </p:spPr>
        <p:txBody>
          <a:bodyPr wrap="square" rtlCol="0">
            <a:spAutoFit/>
          </a:bodyPr>
          <a:lstStyle/>
          <a:p>
            <a:r>
              <a:rPr lang="en-US" dirty="0" smtClean="0">
                <a:solidFill>
                  <a:schemeClr val="bg1">
                    <a:lumMod val="95000"/>
                  </a:schemeClr>
                </a:solidFill>
                <a:latin typeface="Aspartame BRK" pitchFamily="2" charset="0"/>
              </a:rPr>
              <a:t>Viewing Neptune through infrared!</a:t>
            </a:r>
            <a:endParaRPr lang="en-US" dirty="0">
              <a:solidFill>
                <a:schemeClr val="bg1">
                  <a:lumMod val="95000"/>
                </a:schemeClr>
              </a:solidFill>
              <a:latin typeface="Aspartame BRK" pitchFamily="2" charset="0"/>
            </a:endParaRPr>
          </a:p>
        </p:txBody>
      </p:sp>
      <p:cxnSp>
        <p:nvCxnSpPr>
          <p:cNvPr id="9" name="Straight Arrow Connector 8"/>
          <p:cNvCxnSpPr/>
          <p:nvPr/>
        </p:nvCxnSpPr>
        <p:spPr>
          <a:xfrm rot="10800000">
            <a:off x="2971801" y="5105400"/>
            <a:ext cx="882805" cy="756166"/>
          </a:xfrm>
          <a:prstGeom prst="curvedConnector3">
            <a:avLst>
              <a:gd name="adj1" fmla="val 50000"/>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010400" y="5676900"/>
            <a:ext cx="17526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xmlns="" val="41951430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Neptune</a:t>
            </a:r>
            <a:endParaRPr lang="en-US" dirty="0"/>
          </a:p>
        </p:txBody>
      </p:sp>
      <p:pic>
        <p:nvPicPr>
          <p:cNvPr id="2052" name="Picture 4" descr="Chandra's x-ray observation of the Galactic Center">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18" y="1"/>
            <a:ext cx="914771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p:txBody>
          <a:bodyPr/>
          <a:lstStyle/>
          <a:p>
            <a:r>
              <a:rPr lang="en-US" dirty="0" smtClean="0">
                <a:solidFill>
                  <a:schemeClr val="bg1"/>
                </a:solidFill>
                <a:latin typeface="Aspartame BRK" pitchFamily="2" charset="0"/>
              </a:rPr>
              <a:t>Neptune is the eighth planet from the sun</a:t>
            </a:r>
          </a:p>
          <a:p>
            <a:r>
              <a:rPr lang="en-US" dirty="0" smtClean="0">
                <a:solidFill>
                  <a:schemeClr val="bg1"/>
                </a:solidFill>
                <a:latin typeface="Aspartame BRK" pitchFamily="2" charset="0"/>
              </a:rPr>
              <a:t>2.7 million miles away from the star it orbits</a:t>
            </a:r>
          </a:p>
          <a:p>
            <a:r>
              <a:rPr lang="en-US" dirty="0" smtClean="0">
                <a:solidFill>
                  <a:schemeClr val="bg1"/>
                </a:solidFill>
                <a:latin typeface="Aspartame BRK" pitchFamily="2" charset="0"/>
              </a:rPr>
              <a:t>It is 30 times farther from the sun than is Earth.</a:t>
            </a:r>
          </a:p>
          <a:p>
            <a:r>
              <a:rPr lang="en-US" dirty="0" smtClean="0">
                <a:solidFill>
                  <a:schemeClr val="bg1"/>
                </a:solidFill>
                <a:latin typeface="Aspartame BRK" pitchFamily="2" charset="0"/>
              </a:rPr>
              <a:t>Mainly composed of hydrogen, helium, and water.</a:t>
            </a:r>
          </a:p>
          <a:p>
            <a:r>
              <a:rPr lang="en-US" dirty="0" smtClean="0">
                <a:solidFill>
                  <a:schemeClr val="bg1"/>
                </a:solidFill>
                <a:latin typeface="Aspartame BRK" pitchFamily="2" charset="0"/>
              </a:rPr>
              <a:t>Sources:</a:t>
            </a:r>
          </a:p>
          <a:p>
            <a:r>
              <a:rPr lang="en-US" dirty="0">
                <a:solidFill>
                  <a:schemeClr val="bg1"/>
                </a:solidFill>
                <a:latin typeface="Aspartame BRK" pitchFamily="2" charset="0"/>
                <a:hlinkClick r:id="rId4"/>
              </a:rPr>
              <a:t>http://</a:t>
            </a:r>
            <a:r>
              <a:rPr lang="en-US" dirty="0" smtClean="0">
                <a:solidFill>
                  <a:schemeClr val="bg1"/>
                </a:solidFill>
                <a:latin typeface="Aspartame BRK" pitchFamily="2" charset="0"/>
                <a:hlinkClick r:id="rId4"/>
              </a:rPr>
              <a:t>www.happynews.com/living/space/neptune-facts-information.htm</a:t>
            </a:r>
            <a:endParaRPr lang="en-US" dirty="0" smtClean="0">
              <a:solidFill>
                <a:schemeClr val="bg1"/>
              </a:solidFill>
              <a:latin typeface="Aspartame BRK" pitchFamily="2" charset="0"/>
            </a:endParaRPr>
          </a:p>
          <a:p>
            <a:endParaRPr lang="en-US" dirty="0">
              <a:solidFill>
                <a:schemeClr val="bg1"/>
              </a:solidFill>
              <a:latin typeface="Aspartame BRK" pitchFamily="2" charset="0"/>
            </a:endParaRPr>
          </a:p>
          <a:p>
            <a:r>
              <a:rPr lang="en-US" dirty="0" smtClean="0">
                <a:solidFill>
                  <a:schemeClr val="bg1"/>
                </a:solidFill>
                <a:latin typeface="Aspartame BRK" pitchFamily="2" charset="0"/>
              </a:rPr>
              <a:t>By: Kelly McDonald and </a:t>
            </a:r>
            <a:r>
              <a:rPr lang="en-US" smtClean="0">
                <a:solidFill>
                  <a:schemeClr val="bg1"/>
                </a:solidFill>
                <a:latin typeface="Aspartame BRK" pitchFamily="2" charset="0"/>
              </a:rPr>
              <a:t>Erik Holiday</a:t>
            </a:r>
            <a:endParaRPr lang="en-US" dirty="0" smtClean="0">
              <a:solidFill>
                <a:schemeClr val="bg1"/>
              </a:solidFill>
              <a:latin typeface="Aspartame BRK" pitchFamily="2" charset="0"/>
            </a:endParaRPr>
          </a:p>
          <a:p>
            <a:endParaRPr lang="en-US" dirty="0">
              <a:solidFill>
                <a:schemeClr val="bg1"/>
              </a:solidFill>
            </a:endParaRPr>
          </a:p>
        </p:txBody>
      </p:sp>
      <p:sp>
        <p:nvSpPr>
          <p:cNvPr id="4" name="TextBox 3"/>
          <p:cNvSpPr txBox="1"/>
          <p:nvPr/>
        </p:nvSpPr>
        <p:spPr>
          <a:xfrm>
            <a:off x="2057400" y="105937"/>
            <a:ext cx="4495799" cy="1200329"/>
          </a:xfrm>
          <a:prstGeom prst="rect">
            <a:avLst/>
          </a:prstGeom>
          <a:noFill/>
        </p:spPr>
        <p:txBody>
          <a:bodyPr wrap="square" rtlCol="0">
            <a:spAutoFit/>
          </a:bodyPr>
          <a:lstStyle/>
          <a:p>
            <a:pPr algn="ctr"/>
            <a:r>
              <a:rPr lang="en-US" sz="7200" dirty="0" smtClean="0">
                <a:solidFill>
                  <a:schemeClr val="bg1"/>
                </a:solidFill>
                <a:latin typeface="Aspartame BRK" pitchFamily="2" charset="0"/>
              </a:rPr>
              <a:t>NEPTUNE</a:t>
            </a:r>
            <a:endParaRPr lang="en-US" sz="7200" dirty="0">
              <a:solidFill>
                <a:schemeClr val="bg1"/>
              </a:solidFill>
              <a:latin typeface="Aspartame BRK" pitchFamily="2" charset="0"/>
            </a:endParaRPr>
          </a:p>
        </p:txBody>
      </p:sp>
    </p:spTree>
    <p:extLst>
      <p:ext uri="{BB962C8B-B14F-4D97-AF65-F5344CB8AC3E}">
        <p14:creationId xmlns:p14="http://schemas.microsoft.com/office/powerpoint/2010/main" xmlns="" val="9003307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Torres and </a:t>
            </a:r>
            <a:r>
              <a:rPr lang="en-US" dirty="0" err="1" smtClean="0"/>
              <a:t>Santarin</a:t>
            </a:r>
            <a:r>
              <a:rPr lang="en-US" dirty="0" smtClean="0"/>
              <a:t> Fools!</a:t>
            </a:r>
            <a:endParaRPr lang="en-US" dirty="0"/>
          </a:p>
        </p:txBody>
      </p:sp>
      <p:sp>
        <p:nvSpPr>
          <p:cNvPr id="2" name="Title 1"/>
          <p:cNvSpPr>
            <a:spLocks noGrp="1"/>
          </p:cNvSpPr>
          <p:nvPr>
            <p:ph type="title"/>
          </p:nvPr>
        </p:nvSpPr>
        <p:spPr>
          <a:xfrm>
            <a:off x="838200" y="1981200"/>
            <a:ext cx="6705600" cy="3200400"/>
          </a:xfrm>
        </p:spPr>
        <p:txBody>
          <a:bodyPr/>
          <a:lstStyle/>
          <a:p>
            <a:r>
              <a:rPr lang="en-US" dirty="0" err="1" smtClean="0"/>
              <a:t>DwaRF</a:t>
            </a:r>
            <a:r>
              <a:rPr lang="en-US" dirty="0" smtClean="0"/>
              <a:t> Planets</a:t>
            </a:r>
            <a:br>
              <a:rPr lang="en-US" dirty="0" smtClean="0"/>
            </a:br>
            <a:endParaRPr lang="en-US" dirty="0"/>
          </a:p>
        </p:txBody>
      </p:sp>
    </p:spTree>
    <p:extLst>
      <p:ext uri="{BB962C8B-B14F-4D97-AF65-F5344CB8AC3E}">
        <p14:creationId xmlns:p14="http://schemas.microsoft.com/office/powerpoint/2010/main" xmlns="" val="4098822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66665" y="6494686"/>
            <a:ext cx="1760421" cy="266783"/>
          </a:xfrm>
        </p:spPr>
        <p:txBody>
          <a:bodyPr>
            <a:normAutofit fontScale="92500"/>
          </a:bodyPr>
          <a:lstStyle/>
          <a:p>
            <a:r>
              <a:rPr lang="en-US" sz="1200" dirty="0" smtClean="0"/>
              <a:t>James </a:t>
            </a:r>
            <a:r>
              <a:rPr lang="en-US" sz="1200" dirty="0" err="1" smtClean="0"/>
              <a:t>Pluim</a:t>
            </a:r>
            <a:r>
              <a:rPr lang="en-US" sz="1200" dirty="0" smtClean="0"/>
              <a:t> &amp; Eddie Lopez</a:t>
            </a:r>
            <a:endParaRPr lang="en-US" sz="1200" dirty="0"/>
          </a:p>
        </p:txBody>
      </p:sp>
      <p:sp>
        <p:nvSpPr>
          <p:cNvPr id="4" name="Title 1"/>
          <p:cNvSpPr txBox="1">
            <a:spLocks/>
          </p:cNvSpPr>
          <p:nvPr/>
        </p:nvSpPr>
        <p:spPr>
          <a:xfrm>
            <a:off x="93719" y="148321"/>
            <a:ext cx="6113334" cy="11387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Mercury in 25 seconds</a:t>
            </a:r>
            <a:endParaRPr lang="en-US" b="1" dirty="0"/>
          </a:p>
        </p:txBody>
      </p:sp>
      <p:sp>
        <p:nvSpPr>
          <p:cNvPr id="2" name="Rectangle 1"/>
          <p:cNvSpPr/>
          <p:nvPr/>
        </p:nvSpPr>
        <p:spPr>
          <a:xfrm>
            <a:off x="461448" y="1415372"/>
            <a:ext cx="3035609" cy="646331"/>
          </a:xfrm>
          <a:prstGeom prst="rect">
            <a:avLst/>
          </a:prstGeom>
        </p:spPr>
        <p:txBody>
          <a:bodyPr wrap="square">
            <a:spAutoFit/>
          </a:bodyPr>
          <a:lstStyle/>
          <a:p>
            <a:r>
              <a:rPr lang="en-US" dirty="0" smtClean="0">
                <a:hlinkClick r:id="rId2"/>
              </a:rPr>
              <a:t>http://www.youtube.com/watch?v=U8-DTJpygyk</a:t>
            </a:r>
            <a:endParaRPr lang="en-US" dirty="0" smtClean="0"/>
          </a:p>
        </p:txBody>
      </p:sp>
      <p:pic>
        <p:nvPicPr>
          <p:cNvPr id="8" name="Picture 7" descr="-3.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81394" y="1135920"/>
            <a:ext cx="5255368" cy="5255368"/>
          </a:xfrm>
          <a:prstGeom prst="rect">
            <a:avLst/>
          </a:prstGeom>
        </p:spPr>
      </p:pic>
    </p:spTree>
    <p:extLst>
      <p:ext uri="{BB962C8B-B14F-4D97-AF65-F5344CB8AC3E}">
        <p14:creationId xmlns:p14="http://schemas.microsoft.com/office/powerpoint/2010/main" xmlns="" val="23644173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352426" y="1463040"/>
            <a:ext cx="7680960" cy="4724400"/>
          </a:xfrm>
          <a:prstGeom prst="rect">
            <a:avLst/>
          </a:prstGeom>
        </p:spPr>
        <p:txBody>
          <a:bodyPr>
            <a:normAutofit fontScale="92500" lnSpcReduction="10000"/>
          </a:bodyPr>
          <a:lstStyle/>
          <a:p>
            <a:pPr marL="285750" indent="-285750">
              <a:buFont typeface="Arial" pitchFamily="34" charset="0"/>
              <a:buChar char="•"/>
            </a:pPr>
            <a:r>
              <a:rPr lang="en-US" sz="2800" dirty="0" smtClean="0"/>
              <a:t>A Dwarf in astronomical terms can refer to either a planet or a star</a:t>
            </a:r>
          </a:p>
          <a:p>
            <a:pPr marL="285750" indent="-285750">
              <a:buFont typeface="Arial" pitchFamily="34" charset="0"/>
              <a:buChar char="•"/>
            </a:pPr>
            <a:endParaRPr lang="en-US" sz="2800" dirty="0" smtClean="0"/>
          </a:p>
          <a:p>
            <a:pPr marL="285750" indent="-285750">
              <a:buFont typeface="Arial" pitchFamily="34" charset="0"/>
              <a:buChar char="•"/>
            </a:pPr>
            <a:r>
              <a:rPr lang="en-US" sz="2800" dirty="0" smtClean="0"/>
              <a:t>Dwarf Stars – Main Sequence Stars / Luminosity Class V</a:t>
            </a:r>
          </a:p>
          <a:p>
            <a:pPr marL="285750" indent="-285750">
              <a:buFont typeface="Arial" pitchFamily="34" charset="0"/>
              <a:buChar char="•"/>
            </a:pPr>
            <a:endParaRPr lang="en-US" sz="2800" dirty="0"/>
          </a:p>
          <a:p>
            <a:pPr marL="285750" indent="-285750">
              <a:buFont typeface="Arial" pitchFamily="34" charset="0"/>
              <a:buChar char="•"/>
            </a:pPr>
            <a:r>
              <a:rPr lang="en-US" sz="2800" dirty="0" smtClean="0"/>
              <a:t>Dwarf Planet – A small planet.</a:t>
            </a:r>
          </a:p>
          <a:p>
            <a:r>
              <a:rPr lang="en-US" sz="2800" dirty="0" smtClean="0"/>
              <a:t>(Looks like a planet… acts like a planet… smells like a planet… it MUST be a planet… Only </a:t>
            </a:r>
            <a:r>
              <a:rPr lang="en-US" sz="1400" dirty="0" smtClean="0"/>
              <a:t>smaller.</a:t>
            </a:r>
            <a:r>
              <a:rPr lang="en-US" sz="2800" dirty="0" smtClean="0"/>
              <a:t>)</a:t>
            </a:r>
          </a:p>
          <a:p>
            <a:pPr marL="285750" indent="-285750">
              <a:buFont typeface="Arial" pitchFamily="34" charset="0"/>
              <a:buChar char="•"/>
            </a:pPr>
            <a:endParaRPr lang="en-US" sz="2800" dirty="0"/>
          </a:p>
          <a:p>
            <a:pPr marL="285750" indent="-285750">
              <a:buFont typeface="Arial" pitchFamily="34" charset="0"/>
              <a:buChar char="•"/>
            </a:pPr>
            <a:endParaRPr lang="en-US" sz="2800" dirty="0"/>
          </a:p>
        </p:txBody>
      </p:sp>
      <p:sp>
        <p:nvSpPr>
          <p:cNvPr id="3" name="Title 2"/>
          <p:cNvSpPr>
            <a:spLocks noGrp="1"/>
          </p:cNvSpPr>
          <p:nvPr>
            <p:ph type="title"/>
          </p:nvPr>
        </p:nvSpPr>
        <p:spPr/>
        <p:txBody>
          <a:bodyPr/>
          <a:lstStyle/>
          <a:p>
            <a:r>
              <a:rPr lang="en-US" dirty="0" smtClean="0"/>
              <a:t>What exactly IZZZ a Dwarf?</a:t>
            </a:r>
            <a:endParaRPr lang="en-US" dirty="0"/>
          </a:p>
        </p:txBody>
      </p:sp>
    </p:spTree>
    <p:extLst>
      <p:ext uri="{BB962C8B-B14F-4D97-AF65-F5344CB8AC3E}">
        <p14:creationId xmlns:p14="http://schemas.microsoft.com/office/powerpoint/2010/main" xmlns="" val="27160292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352426" y="1463040"/>
            <a:ext cx="7680960" cy="4724400"/>
          </a:xfrm>
          <a:prstGeom prst="rect">
            <a:avLst/>
          </a:prstGeom>
        </p:spPr>
        <p:txBody>
          <a:bodyPr>
            <a:normAutofit fontScale="92500" lnSpcReduction="10000"/>
          </a:bodyPr>
          <a:lstStyle/>
          <a:p>
            <a:pPr marL="285750" indent="-285750">
              <a:buFont typeface="Arial" pitchFamily="34" charset="0"/>
              <a:buChar char="•"/>
            </a:pPr>
            <a:r>
              <a:rPr lang="en-US" sz="2800" dirty="0" smtClean="0"/>
              <a:t>A Dwarf in astronomical terms can refer to either a planet or a star</a:t>
            </a:r>
          </a:p>
          <a:p>
            <a:pPr marL="285750" indent="-285750">
              <a:buFont typeface="Arial" pitchFamily="34" charset="0"/>
              <a:buChar char="•"/>
            </a:pPr>
            <a:endParaRPr lang="en-US" sz="2800" dirty="0" smtClean="0"/>
          </a:p>
          <a:p>
            <a:pPr marL="285750" indent="-285750">
              <a:buFont typeface="Arial" pitchFamily="34" charset="0"/>
              <a:buChar char="•"/>
            </a:pPr>
            <a:r>
              <a:rPr lang="en-US" sz="2800" dirty="0" smtClean="0"/>
              <a:t>Dwarf Stars – Main Sequence Stars / Luminosity Class V</a:t>
            </a:r>
          </a:p>
          <a:p>
            <a:pPr marL="285750" indent="-285750">
              <a:buFont typeface="Arial" pitchFamily="34" charset="0"/>
              <a:buChar char="•"/>
            </a:pPr>
            <a:endParaRPr lang="en-US" sz="2800" dirty="0"/>
          </a:p>
          <a:p>
            <a:pPr marL="285750" indent="-285750">
              <a:buFont typeface="Arial" pitchFamily="34" charset="0"/>
              <a:buChar char="•"/>
            </a:pPr>
            <a:r>
              <a:rPr lang="en-US" sz="2800" dirty="0" smtClean="0"/>
              <a:t>Dwarf Planet – A small planet.</a:t>
            </a:r>
          </a:p>
          <a:p>
            <a:r>
              <a:rPr lang="en-US" sz="2800" dirty="0" smtClean="0"/>
              <a:t>(Looks like a planet… acts like a planet… smells like a planet… it MUST be a planet… Only </a:t>
            </a:r>
            <a:r>
              <a:rPr lang="en-US" sz="1400" dirty="0" smtClean="0"/>
              <a:t>smaller.</a:t>
            </a:r>
            <a:r>
              <a:rPr lang="en-US" sz="2800" dirty="0" smtClean="0"/>
              <a:t>)</a:t>
            </a:r>
          </a:p>
          <a:p>
            <a:pPr marL="285750" indent="-285750">
              <a:buFont typeface="Arial" pitchFamily="34" charset="0"/>
              <a:buChar char="•"/>
            </a:pPr>
            <a:endParaRPr lang="en-US" sz="2800" dirty="0"/>
          </a:p>
          <a:p>
            <a:pPr marL="285750" indent="-285750">
              <a:buFont typeface="Arial" pitchFamily="34" charset="0"/>
              <a:buChar char="•"/>
            </a:pPr>
            <a:endParaRPr lang="en-US" sz="2800" dirty="0"/>
          </a:p>
        </p:txBody>
      </p:sp>
      <p:sp>
        <p:nvSpPr>
          <p:cNvPr id="3" name="Title 2"/>
          <p:cNvSpPr>
            <a:spLocks noGrp="1"/>
          </p:cNvSpPr>
          <p:nvPr>
            <p:ph type="title"/>
          </p:nvPr>
        </p:nvSpPr>
        <p:spPr/>
        <p:txBody>
          <a:bodyPr/>
          <a:lstStyle/>
          <a:p>
            <a:r>
              <a:rPr lang="en-US" dirty="0" smtClean="0"/>
              <a:t>What exactly IZZZ a Dwarf?</a:t>
            </a:r>
            <a:endParaRPr lang="en-US" dirty="0"/>
          </a:p>
        </p:txBody>
      </p:sp>
    </p:spTree>
    <p:extLst>
      <p:ext uri="{BB962C8B-B14F-4D97-AF65-F5344CB8AC3E}">
        <p14:creationId xmlns:p14="http://schemas.microsoft.com/office/powerpoint/2010/main" xmlns="" val="27160292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352426" y="1463040"/>
            <a:ext cx="7680960" cy="4724400"/>
          </a:xfrm>
          <a:prstGeom prst="rect">
            <a:avLst/>
          </a:prstGeom>
        </p:spPr>
        <p:txBody>
          <a:bodyPr>
            <a:normAutofit lnSpcReduction="10000"/>
          </a:bodyPr>
          <a:lstStyle/>
          <a:p>
            <a:pPr marL="285750" indent="-285750">
              <a:buFont typeface="Arial" pitchFamily="34" charset="0"/>
              <a:buChar char="•"/>
            </a:pPr>
            <a:r>
              <a:rPr lang="en-US" sz="3200" dirty="0" smtClean="0"/>
              <a:t>Red Dwarfs</a:t>
            </a:r>
          </a:p>
          <a:p>
            <a:pPr marL="285750" indent="-285750">
              <a:buFont typeface="Arial" pitchFamily="34" charset="0"/>
              <a:buChar char="•"/>
            </a:pPr>
            <a:r>
              <a:rPr lang="en-US" sz="3200" dirty="0" smtClean="0"/>
              <a:t>Yellow Dwarfs</a:t>
            </a:r>
          </a:p>
          <a:p>
            <a:pPr marL="285750" indent="-285750">
              <a:buFont typeface="Arial" pitchFamily="34" charset="0"/>
              <a:buChar char="•"/>
            </a:pPr>
            <a:r>
              <a:rPr lang="en-US" sz="3200" dirty="0" smtClean="0"/>
              <a:t>Blue Dwarfs?</a:t>
            </a:r>
          </a:p>
          <a:p>
            <a:pPr marL="285750" indent="-285750">
              <a:buFont typeface="Arial" pitchFamily="34" charset="0"/>
              <a:buChar char="•"/>
            </a:pPr>
            <a:r>
              <a:rPr lang="en-US" sz="3200" dirty="0" smtClean="0"/>
              <a:t>White Dwarfs</a:t>
            </a:r>
          </a:p>
          <a:p>
            <a:pPr marL="285750" indent="-285750">
              <a:buFont typeface="Arial" pitchFamily="34" charset="0"/>
              <a:buChar char="•"/>
            </a:pPr>
            <a:r>
              <a:rPr lang="en-US" sz="3200" dirty="0" smtClean="0"/>
              <a:t>Black Dwarfs</a:t>
            </a:r>
          </a:p>
          <a:p>
            <a:pPr marL="285750" indent="-285750">
              <a:buFont typeface="Arial" pitchFamily="34" charset="0"/>
              <a:buChar char="•"/>
            </a:pPr>
            <a:r>
              <a:rPr lang="en-US" sz="3200" dirty="0" smtClean="0"/>
              <a:t>Brown Dwarfs</a:t>
            </a:r>
          </a:p>
          <a:p>
            <a:pPr marL="285750" indent="-285750">
              <a:buFont typeface="Arial" pitchFamily="34" charset="0"/>
              <a:buChar char="•"/>
            </a:pPr>
            <a:endParaRPr lang="en-US" sz="3200" dirty="0" smtClean="0"/>
          </a:p>
          <a:p>
            <a:r>
              <a:rPr lang="en-US" sz="2000" dirty="0" smtClean="0"/>
              <a:t>These are all </a:t>
            </a:r>
            <a:r>
              <a:rPr lang="en-US" sz="2400" dirty="0" smtClean="0"/>
              <a:t>STARS</a:t>
            </a:r>
            <a:r>
              <a:rPr lang="en-US" sz="2000" dirty="0" smtClean="0"/>
              <a:t> btw   :-P</a:t>
            </a:r>
            <a:endParaRPr lang="en-US" dirty="0"/>
          </a:p>
        </p:txBody>
      </p:sp>
      <p:sp>
        <p:nvSpPr>
          <p:cNvPr id="3" name="Title 2"/>
          <p:cNvSpPr>
            <a:spLocks noGrp="1"/>
          </p:cNvSpPr>
          <p:nvPr>
            <p:ph type="title"/>
          </p:nvPr>
        </p:nvSpPr>
        <p:spPr/>
        <p:txBody>
          <a:bodyPr>
            <a:normAutofit/>
          </a:bodyPr>
          <a:lstStyle/>
          <a:p>
            <a:r>
              <a:rPr lang="en-US" sz="3600" dirty="0" smtClean="0"/>
              <a:t>Types of Dwarfs</a:t>
            </a:r>
            <a:r>
              <a:rPr lang="en-US" sz="2800" dirty="0" smtClean="0"/>
              <a:t/>
            </a:r>
            <a:br>
              <a:rPr lang="en-US" sz="2800" dirty="0" smtClean="0"/>
            </a:br>
            <a:r>
              <a:rPr lang="en-US" sz="2000" dirty="0" smtClean="0"/>
              <a:t>(They sound racist but they’re not.)</a:t>
            </a:r>
            <a:endParaRPr lang="en-US"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33800" y="1676400"/>
            <a:ext cx="4876800"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5462424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352426" y="1463040"/>
            <a:ext cx="7680960" cy="4724400"/>
          </a:xfrm>
          <a:prstGeom prst="rect">
            <a:avLst/>
          </a:prstGeom>
        </p:spPr>
        <p:txBody>
          <a:bodyPr>
            <a:normAutofit lnSpcReduction="10000"/>
          </a:bodyPr>
          <a:lstStyle/>
          <a:p>
            <a:r>
              <a:rPr lang="en-US" sz="2800" dirty="0" smtClean="0"/>
              <a:t>List of Dwarf Planets in our Solar System:</a:t>
            </a:r>
          </a:p>
          <a:p>
            <a:pPr marL="285750" indent="-285750">
              <a:buFont typeface="Arial" pitchFamily="34" charset="0"/>
              <a:buChar char="•"/>
            </a:pPr>
            <a:r>
              <a:rPr lang="en-US" sz="2800" dirty="0" smtClean="0"/>
              <a:t>Ceres* </a:t>
            </a:r>
          </a:p>
          <a:p>
            <a:pPr marL="285750" indent="-285750">
              <a:buFont typeface="Arial" pitchFamily="34" charset="0"/>
              <a:buChar char="•"/>
            </a:pPr>
            <a:r>
              <a:rPr lang="en-US" sz="2800" dirty="0" smtClean="0"/>
              <a:t>Pluto*</a:t>
            </a:r>
          </a:p>
          <a:p>
            <a:pPr marL="285750" indent="-285750">
              <a:buFont typeface="Arial" pitchFamily="34" charset="0"/>
              <a:buChar char="•"/>
            </a:pPr>
            <a:r>
              <a:rPr lang="en-US" sz="2800" dirty="0" err="1" smtClean="0"/>
              <a:t>Haumea</a:t>
            </a:r>
            <a:endParaRPr lang="en-US" sz="2800" dirty="0" smtClean="0"/>
          </a:p>
          <a:p>
            <a:pPr marL="285750" indent="-285750">
              <a:buFont typeface="Arial" pitchFamily="34" charset="0"/>
              <a:buChar char="•"/>
            </a:pPr>
            <a:r>
              <a:rPr lang="en-US" sz="2800" dirty="0" err="1" smtClean="0"/>
              <a:t>Makemake</a:t>
            </a:r>
            <a:endParaRPr lang="en-US" sz="2800" dirty="0" smtClean="0"/>
          </a:p>
          <a:p>
            <a:pPr marL="285750" indent="-285750">
              <a:buFont typeface="Arial" pitchFamily="34" charset="0"/>
              <a:buChar char="•"/>
            </a:pPr>
            <a:r>
              <a:rPr lang="en-US" sz="2800" smtClean="0"/>
              <a:t>Eris*</a:t>
            </a:r>
            <a:endParaRPr lang="en-US" sz="2800" dirty="0" smtClean="0"/>
          </a:p>
          <a:p>
            <a:endParaRPr lang="en-US" dirty="0" smtClean="0"/>
          </a:p>
          <a:p>
            <a:endParaRPr lang="en-US" dirty="0" smtClean="0"/>
          </a:p>
          <a:p>
            <a:r>
              <a:rPr lang="en-US" dirty="0" smtClean="0"/>
              <a:t>(out of the 5 planets people, apparently, only cared about 2 of them)</a:t>
            </a:r>
            <a:endParaRPr lang="en-US" dirty="0"/>
          </a:p>
        </p:txBody>
      </p:sp>
      <p:sp>
        <p:nvSpPr>
          <p:cNvPr id="3" name="Title 2"/>
          <p:cNvSpPr>
            <a:spLocks noGrp="1"/>
          </p:cNvSpPr>
          <p:nvPr>
            <p:ph type="title"/>
          </p:nvPr>
        </p:nvSpPr>
        <p:spPr/>
        <p:txBody>
          <a:bodyPr>
            <a:normAutofit/>
          </a:bodyPr>
          <a:lstStyle/>
          <a:p>
            <a:r>
              <a:rPr lang="en-US" dirty="0" smtClean="0"/>
              <a:t>Dwarf Planets… </a:t>
            </a:r>
            <a:r>
              <a:rPr lang="en-US" sz="2000" dirty="0" smtClean="0"/>
              <a:t>(Like the Canada’s of space)</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96733" y="2057400"/>
            <a:ext cx="4495800"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131025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Sizes of the Planets</a:t>
            </a:r>
            <a:endParaRPr lang="en-US" dirty="0"/>
          </a:p>
        </p:txBody>
      </p:sp>
      <p:sp>
        <p:nvSpPr>
          <p:cNvPr id="3" name="Subtitle 2"/>
          <p:cNvSpPr>
            <a:spLocks noGrp="1"/>
          </p:cNvSpPr>
          <p:nvPr>
            <p:ph type="subTitle" idx="1"/>
          </p:nvPr>
        </p:nvSpPr>
        <p:spPr/>
        <p:txBody>
          <a:bodyPr/>
          <a:lstStyle/>
          <a:p>
            <a:r>
              <a:rPr lang="en-US" dirty="0" smtClean="0"/>
              <a:t>Brandon </a:t>
            </a:r>
            <a:r>
              <a:rPr lang="en-US" dirty="0" err="1" smtClean="0"/>
              <a:t>Kummer</a:t>
            </a:r>
            <a:endParaRPr lang="en-US" dirty="0" smtClean="0"/>
          </a:p>
          <a:p>
            <a:r>
              <a:rPr lang="en-US" dirty="0" smtClean="0"/>
              <a:t>Ruth Rubio</a:t>
            </a:r>
            <a:endParaRPr lang="en-US" dirty="0"/>
          </a:p>
        </p:txBody>
      </p:sp>
    </p:spTree>
    <p:extLst>
      <p:ext uri="{BB962C8B-B14F-4D97-AF65-F5344CB8AC3E}">
        <p14:creationId xmlns:p14="http://schemas.microsoft.com/office/powerpoint/2010/main" xmlns="" val="38432727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Planets</a:t>
            </a:r>
            <a:endParaRPr lang="en-US" dirty="0"/>
          </a:p>
        </p:txBody>
      </p:sp>
      <p:pic>
        <p:nvPicPr>
          <p:cNvPr id="8" name="Content Placeholder 7" descr="terre.jpg"/>
          <p:cNvPicPr>
            <a:picLocks noGrp="1" noChangeAspect="1"/>
          </p:cNvPicPr>
          <p:nvPr>
            <p:ph idx="1"/>
          </p:nvPr>
        </p:nvPicPr>
        <p:blipFill>
          <a:blip r:embed="rId2" cstate="print"/>
          <a:srcRect l="13758" t="8947" r="9464" b="8742"/>
          <a:stretch>
            <a:fillRect/>
          </a:stretch>
        </p:blipFill>
        <p:spPr>
          <a:xfrm>
            <a:off x="1905000" y="1295400"/>
            <a:ext cx="5628861" cy="3596217"/>
          </a:xfrm>
          <a:prstGeom prst="rect">
            <a:avLst/>
          </a:prstGeom>
          <a:ln>
            <a:noFill/>
          </a:ln>
          <a:effectLst>
            <a:softEdge rad="112500"/>
          </a:effectLst>
        </p:spPr>
      </p:pic>
      <p:sp>
        <p:nvSpPr>
          <p:cNvPr id="9" name="TextBox 8"/>
          <p:cNvSpPr txBox="1"/>
          <p:nvPr/>
        </p:nvSpPr>
        <p:spPr>
          <a:xfrm>
            <a:off x="1447800" y="5257800"/>
            <a:ext cx="5526769" cy="1200329"/>
          </a:xfrm>
          <a:prstGeom prst="rect">
            <a:avLst/>
          </a:prstGeom>
          <a:noFill/>
        </p:spPr>
        <p:txBody>
          <a:bodyPr wrap="none" rtlCol="0">
            <a:spAutoFit/>
          </a:bodyPr>
          <a:lstStyle/>
          <a:p>
            <a:pPr algn="ctr"/>
            <a:r>
              <a:rPr lang="en-US" dirty="0" smtClean="0"/>
              <a:t>Earth is 1.05 the ratio of Venus</a:t>
            </a:r>
          </a:p>
          <a:p>
            <a:pPr algn="ctr"/>
            <a:r>
              <a:rPr lang="en-US" dirty="0" smtClean="0"/>
              <a:t>Earth is 1.88 the ratio of Mars</a:t>
            </a:r>
          </a:p>
          <a:p>
            <a:pPr algn="ctr"/>
            <a:r>
              <a:rPr lang="en-US" dirty="0" smtClean="0"/>
              <a:t>Earth is 2.54 the ratio of Mercury</a:t>
            </a:r>
          </a:p>
          <a:p>
            <a:pPr algn="ctr"/>
            <a:r>
              <a:rPr lang="en-US" dirty="0" smtClean="0"/>
              <a:t>Earth is a whopping 5.55 the ratio of Pluto (dwarf planet)</a:t>
            </a:r>
            <a:endParaRPr lang="en-US" dirty="0"/>
          </a:p>
        </p:txBody>
      </p:sp>
    </p:spTree>
    <p:extLst>
      <p:ext uri="{BB962C8B-B14F-4D97-AF65-F5344CB8AC3E}">
        <p14:creationId xmlns:p14="http://schemas.microsoft.com/office/powerpoint/2010/main" xmlns="" val="14888163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Planet Sizing</a:t>
            </a:r>
            <a:endParaRPr lang="en-US" dirty="0"/>
          </a:p>
        </p:txBody>
      </p:sp>
      <p:pic>
        <p:nvPicPr>
          <p:cNvPr id="9" name="Content Placeholder 8" descr="jovi.jpg"/>
          <p:cNvPicPr>
            <a:picLocks noGrp="1" noChangeAspect="1"/>
          </p:cNvPicPr>
          <p:nvPr>
            <p:ph idx="1"/>
          </p:nvPr>
        </p:nvPicPr>
        <p:blipFill>
          <a:blip r:embed="rId2" cstate="print"/>
          <a:srcRect l="4654" t="8567" r="10148" b="7807"/>
          <a:stretch>
            <a:fillRect/>
          </a:stretch>
        </p:blipFill>
        <p:spPr>
          <a:xfrm>
            <a:off x="1447800" y="1143000"/>
            <a:ext cx="6233555" cy="3657600"/>
          </a:xfrm>
          <a:prstGeom prst="rect">
            <a:avLst/>
          </a:prstGeom>
          <a:ln>
            <a:noFill/>
          </a:ln>
          <a:effectLst>
            <a:softEdge rad="112500"/>
          </a:effectLst>
        </p:spPr>
      </p:pic>
      <p:sp>
        <p:nvSpPr>
          <p:cNvPr id="10" name="TextBox 9"/>
          <p:cNvSpPr txBox="1"/>
          <p:nvPr/>
        </p:nvSpPr>
        <p:spPr>
          <a:xfrm>
            <a:off x="2057400" y="4953000"/>
            <a:ext cx="5184220" cy="2031325"/>
          </a:xfrm>
          <a:prstGeom prst="rect">
            <a:avLst/>
          </a:prstGeom>
          <a:noFill/>
        </p:spPr>
        <p:txBody>
          <a:bodyPr wrap="square" rtlCol="0">
            <a:spAutoFit/>
          </a:bodyPr>
          <a:lstStyle/>
          <a:p>
            <a:pPr algn="ctr"/>
            <a:r>
              <a:rPr lang="en-US" dirty="0" smtClean="0"/>
              <a:t>Earth is 7,926 ml</a:t>
            </a:r>
          </a:p>
          <a:p>
            <a:pPr algn="ctr"/>
            <a:r>
              <a:rPr lang="en-US" dirty="0" smtClean="0"/>
              <a:t>Neptune is 30,832 ml</a:t>
            </a:r>
          </a:p>
          <a:p>
            <a:pPr algn="ctr"/>
            <a:r>
              <a:rPr lang="en-US" dirty="0" smtClean="0"/>
              <a:t>Uranus is 31,784 ml</a:t>
            </a:r>
          </a:p>
          <a:p>
            <a:pPr algn="ctr"/>
            <a:r>
              <a:rPr lang="en-US" dirty="0" smtClean="0"/>
              <a:t>Saturn is 74,586 ml</a:t>
            </a:r>
          </a:p>
          <a:p>
            <a:pPr algn="ctr"/>
            <a:r>
              <a:rPr lang="en-US" dirty="0" smtClean="0"/>
              <a:t>Jupiter is 88,694 ml </a:t>
            </a:r>
          </a:p>
          <a:p>
            <a:pPr algn="ctr"/>
            <a:r>
              <a:rPr lang="en-US" dirty="0" smtClean="0"/>
              <a:t>With Earth being a ratio of 1, Jupiter’s ratio is 11.1</a:t>
            </a:r>
          </a:p>
          <a:p>
            <a:endParaRPr lang="en-US" dirty="0"/>
          </a:p>
        </p:txBody>
      </p:sp>
    </p:spTree>
    <p:extLst>
      <p:ext uri="{BB962C8B-B14F-4D97-AF65-F5344CB8AC3E}">
        <p14:creationId xmlns:p14="http://schemas.microsoft.com/office/powerpoint/2010/main" xmlns="" val="23597349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Sun</a:t>
            </a:r>
            <a:endParaRPr lang="en-US" dirty="0"/>
          </a:p>
        </p:txBody>
      </p:sp>
      <p:pic>
        <p:nvPicPr>
          <p:cNvPr id="9" name="Content Placeholder 8" descr="sun.jpg"/>
          <p:cNvPicPr>
            <a:picLocks noGrp="1" noChangeAspect="1"/>
          </p:cNvPicPr>
          <p:nvPr>
            <p:ph idx="1"/>
          </p:nvPr>
        </p:nvPicPr>
        <p:blipFill>
          <a:blip r:embed="rId2" cstate="print"/>
          <a:srcRect l="6109" t="6267" r="4706" b="5990"/>
          <a:stretch>
            <a:fillRect/>
          </a:stretch>
        </p:blipFill>
        <p:spPr>
          <a:xfrm>
            <a:off x="1828800" y="1219200"/>
            <a:ext cx="5562600" cy="4267200"/>
          </a:xfrm>
          <a:prstGeom prst="rect">
            <a:avLst/>
          </a:prstGeom>
          <a:ln>
            <a:noFill/>
          </a:ln>
          <a:effectLst>
            <a:softEdge rad="112500"/>
          </a:effectLst>
        </p:spPr>
      </p:pic>
      <p:sp>
        <p:nvSpPr>
          <p:cNvPr id="10" name="TextBox 9"/>
          <p:cNvSpPr txBox="1"/>
          <p:nvPr/>
        </p:nvSpPr>
        <p:spPr>
          <a:xfrm>
            <a:off x="533400" y="5657671"/>
            <a:ext cx="7791290" cy="1200329"/>
          </a:xfrm>
          <a:prstGeom prst="rect">
            <a:avLst/>
          </a:prstGeom>
          <a:noFill/>
        </p:spPr>
        <p:txBody>
          <a:bodyPr wrap="square" rtlCol="0">
            <a:spAutoFit/>
          </a:bodyPr>
          <a:lstStyle/>
          <a:p>
            <a:pPr algn="ctr"/>
            <a:r>
              <a:rPr lang="en-US" dirty="0" smtClean="0"/>
              <a:t>The Sun’s diameter is 856029 ml </a:t>
            </a:r>
          </a:p>
          <a:p>
            <a:pPr algn="ctr"/>
            <a:r>
              <a:rPr lang="en-US" dirty="0" smtClean="0"/>
              <a:t>It fits 625 </a:t>
            </a:r>
            <a:r>
              <a:rPr lang="en-US" dirty="0" err="1" smtClean="0"/>
              <a:t>Plutos</a:t>
            </a:r>
            <a:r>
              <a:rPr lang="en-US" dirty="0" smtClean="0"/>
              <a:t> across</a:t>
            </a:r>
          </a:p>
          <a:p>
            <a:pPr algn="ctr"/>
            <a:r>
              <a:rPr lang="en-US" dirty="0" smtClean="0"/>
              <a:t>It fits 108 Earths across</a:t>
            </a:r>
          </a:p>
          <a:p>
            <a:pPr algn="ctr"/>
            <a:r>
              <a:rPr lang="en-US" dirty="0" smtClean="0"/>
              <a:t>It fits 9.68 </a:t>
            </a:r>
            <a:r>
              <a:rPr lang="en-US" dirty="0" err="1" smtClean="0"/>
              <a:t>Jupiters</a:t>
            </a:r>
            <a:r>
              <a:rPr lang="en-US" dirty="0" smtClean="0"/>
              <a:t> across</a:t>
            </a:r>
          </a:p>
        </p:txBody>
      </p:sp>
    </p:spTree>
    <p:extLst>
      <p:ext uri="{BB962C8B-B14F-4D97-AF65-F5344CB8AC3E}">
        <p14:creationId xmlns:p14="http://schemas.microsoft.com/office/powerpoint/2010/main" xmlns="" val="34724364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a:t>
            </a:r>
            <a:endParaRPr lang="en-US" dirty="0"/>
          </a:p>
        </p:txBody>
      </p:sp>
      <p:pic>
        <p:nvPicPr>
          <p:cNvPr id="20" name="Content Placeholder 19" descr="stars1.jpg"/>
          <p:cNvPicPr>
            <a:picLocks noGrp="1" noChangeAspect="1"/>
          </p:cNvPicPr>
          <p:nvPr>
            <p:ph sz="half" idx="1"/>
          </p:nvPr>
        </p:nvPicPr>
        <p:blipFill>
          <a:blip r:embed="rId2" cstate="print"/>
          <a:stretch>
            <a:fillRect/>
          </a:stretch>
        </p:blipFill>
        <p:spPr>
          <a:xfrm>
            <a:off x="457200" y="1295400"/>
            <a:ext cx="4038600" cy="2824954"/>
          </a:xfrm>
          <a:prstGeom prst="rect">
            <a:avLst/>
          </a:prstGeom>
          <a:ln>
            <a:noFill/>
          </a:ln>
          <a:effectLst>
            <a:softEdge rad="112500"/>
          </a:effectLst>
        </p:spPr>
      </p:pic>
      <p:pic>
        <p:nvPicPr>
          <p:cNvPr id="18" name="Content Placeholder 17" descr="stars2.jpg"/>
          <p:cNvPicPr>
            <a:picLocks noGrp="1" noChangeAspect="1"/>
          </p:cNvPicPr>
          <p:nvPr>
            <p:ph sz="half" idx="2"/>
          </p:nvPr>
        </p:nvPicPr>
        <p:blipFill>
          <a:blip r:embed="rId3" cstate="print"/>
          <a:stretch>
            <a:fillRect/>
          </a:stretch>
        </p:blipFill>
        <p:spPr>
          <a:xfrm>
            <a:off x="4648200" y="1295400"/>
            <a:ext cx="4038600" cy="2824954"/>
          </a:xfrm>
          <a:prstGeom prst="rect">
            <a:avLst/>
          </a:prstGeom>
          <a:ln>
            <a:noFill/>
          </a:ln>
          <a:effectLst>
            <a:softEdge rad="112500"/>
          </a:effectLst>
        </p:spPr>
      </p:pic>
      <p:sp>
        <p:nvSpPr>
          <p:cNvPr id="16" name="TextBox 15"/>
          <p:cNvSpPr txBox="1"/>
          <p:nvPr/>
        </p:nvSpPr>
        <p:spPr>
          <a:xfrm>
            <a:off x="533400" y="4648200"/>
            <a:ext cx="7930697" cy="1200329"/>
          </a:xfrm>
          <a:prstGeom prst="rect">
            <a:avLst/>
          </a:prstGeom>
          <a:noFill/>
        </p:spPr>
        <p:txBody>
          <a:bodyPr wrap="none" rtlCol="0">
            <a:spAutoFit/>
          </a:bodyPr>
          <a:lstStyle/>
          <a:p>
            <a:r>
              <a:rPr lang="en-US" dirty="0" err="1" smtClean="0"/>
              <a:t>Arcturus</a:t>
            </a:r>
            <a:r>
              <a:rPr lang="en-US" dirty="0" smtClean="0"/>
              <a:t> is 16-28 times as wide as the Sun.</a:t>
            </a:r>
          </a:p>
          <a:p>
            <a:r>
              <a:rPr lang="en-US" dirty="0" err="1" smtClean="0"/>
              <a:t>Antares</a:t>
            </a:r>
            <a:r>
              <a:rPr lang="en-US" dirty="0" smtClean="0"/>
              <a:t> is the 15</a:t>
            </a:r>
            <a:r>
              <a:rPr lang="en-US" baseline="30000" dirty="0" smtClean="0"/>
              <a:t>th</a:t>
            </a:r>
            <a:r>
              <a:rPr lang="en-US" dirty="0" smtClean="0"/>
              <a:t> brightest star in the sky. It is more than 1,000 light years away. </a:t>
            </a:r>
          </a:p>
          <a:p>
            <a:r>
              <a:rPr lang="en-US" dirty="0" smtClean="0"/>
              <a:t>For comparison, the Sun would be less than 1/5 of a pixel wide on the right image.</a:t>
            </a:r>
          </a:p>
          <a:p>
            <a:endParaRPr lang="en-US" dirty="0"/>
          </a:p>
        </p:txBody>
      </p:sp>
    </p:spTree>
    <p:extLst>
      <p:ext uri="{BB962C8B-B14F-4D97-AF65-F5344CB8AC3E}">
        <p14:creationId xmlns:p14="http://schemas.microsoft.com/office/powerpoint/2010/main" xmlns="" val="9864421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a:t>
            </a:r>
            <a:endParaRPr lang="en-US" dirty="0"/>
          </a:p>
        </p:txBody>
      </p:sp>
      <p:sp>
        <p:nvSpPr>
          <p:cNvPr id="3" name="Content Placeholder 2"/>
          <p:cNvSpPr>
            <a:spLocks noGrp="1"/>
          </p:cNvSpPr>
          <p:nvPr>
            <p:ph idx="1"/>
          </p:nvPr>
        </p:nvSpPr>
        <p:spPr/>
        <p:txBody>
          <a:bodyPr/>
          <a:lstStyle/>
          <a:p>
            <a:r>
              <a:rPr lang="en-US" dirty="0" smtClean="0">
                <a:hlinkClick r:id="rId2"/>
              </a:rPr>
              <a:t>http://www.youtube.com/watch?v=HEheh1BH34Q</a:t>
            </a:r>
            <a:r>
              <a:rPr lang="en-US" dirty="0" smtClean="0"/>
              <a:t> </a:t>
            </a:r>
            <a:endParaRPr lang="en-US" dirty="0"/>
          </a:p>
        </p:txBody>
      </p:sp>
    </p:spTree>
    <p:extLst>
      <p:ext uri="{BB962C8B-B14F-4D97-AF65-F5344CB8AC3E}">
        <p14:creationId xmlns:p14="http://schemas.microsoft.com/office/powerpoint/2010/main" xmlns="" val="3560850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66665" y="6494686"/>
            <a:ext cx="1760421" cy="266783"/>
          </a:xfrm>
        </p:spPr>
        <p:txBody>
          <a:bodyPr>
            <a:normAutofit fontScale="92500"/>
          </a:bodyPr>
          <a:lstStyle/>
          <a:p>
            <a:r>
              <a:rPr lang="en-US" sz="1200" dirty="0" smtClean="0"/>
              <a:t>James </a:t>
            </a:r>
            <a:r>
              <a:rPr lang="en-US" sz="1200" dirty="0" err="1" smtClean="0"/>
              <a:t>Pluim</a:t>
            </a:r>
            <a:r>
              <a:rPr lang="en-US" sz="1200" dirty="0" smtClean="0"/>
              <a:t> &amp; Eddie Lopez</a:t>
            </a:r>
            <a:endParaRPr lang="en-US" sz="1200" dirty="0"/>
          </a:p>
        </p:txBody>
      </p:sp>
      <p:sp>
        <p:nvSpPr>
          <p:cNvPr id="4" name="Title 1"/>
          <p:cNvSpPr txBox="1">
            <a:spLocks/>
          </p:cNvSpPr>
          <p:nvPr/>
        </p:nvSpPr>
        <p:spPr>
          <a:xfrm>
            <a:off x="93719" y="148321"/>
            <a:ext cx="2755133" cy="11387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Mercury</a:t>
            </a:r>
            <a:endParaRPr lang="en-US" b="1" dirty="0"/>
          </a:p>
        </p:txBody>
      </p:sp>
      <p:sp>
        <p:nvSpPr>
          <p:cNvPr id="5" name="Title 1"/>
          <p:cNvSpPr txBox="1">
            <a:spLocks/>
          </p:cNvSpPr>
          <p:nvPr/>
        </p:nvSpPr>
        <p:spPr>
          <a:xfrm>
            <a:off x="520708" y="1304646"/>
            <a:ext cx="1255534" cy="5058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t>Sources:</a:t>
            </a:r>
            <a:endParaRPr lang="en-US" sz="2000" b="1" dirty="0"/>
          </a:p>
        </p:txBody>
      </p:sp>
      <p:sp>
        <p:nvSpPr>
          <p:cNvPr id="7" name="TextBox 6"/>
          <p:cNvSpPr txBox="1"/>
          <p:nvPr/>
        </p:nvSpPr>
        <p:spPr>
          <a:xfrm>
            <a:off x="506272" y="1914409"/>
            <a:ext cx="7954475" cy="2677656"/>
          </a:xfrm>
          <a:prstGeom prst="rect">
            <a:avLst/>
          </a:prstGeom>
          <a:noFill/>
        </p:spPr>
        <p:txBody>
          <a:bodyPr wrap="square" rtlCol="0">
            <a:spAutoFit/>
          </a:bodyPr>
          <a:lstStyle/>
          <a:p>
            <a:r>
              <a:rPr lang="en-US" sz="1200" b="1" dirty="0" smtClean="0"/>
              <a:t>INFORMATION:</a:t>
            </a:r>
          </a:p>
          <a:p>
            <a:endParaRPr lang="en-US" sz="1200" b="1" dirty="0" smtClean="0"/>
          </a:p>
          <a:p>
            <a:r>
              <a:rPr lang="pl-PL" sz="1200" dirty="0" smtClean="0">
                <a:hlinkClick r:id="rId2"/>
              </a:rPr>
              <a:t>http://www.windows2universe.org/mercury/Atmosphere/atmosphere.html</a:t>
            </a:r>
            <a:endParaRPr lang="pl-PL" sz="1200" dirty="0" smtClean="0"/>
          </a:p>
          <a:p>
            <a:endParaRPr lang="pl-PL" sz="1200" dirty="0" smtClean="0"/>
          </a:p>
          <a:p>
            <a:r>
              <a:rPr lang="tr-TR" sz="1200" dirty="0" smtClean="0">
                <a:hlinkClick r:id="rId3"/>
              </a:rPr>
              <a:t>http://www.aerospaceguide.net/planet/planetmercury.html</a:t>
            </a:r>
            <a:endParaRPr lang="tr-TR" sz="1200" dirty="0" smtClean="0"/>
          </a:p>
          <a:p>
            <a:endParaRPr lang="tr-TR" sz="1200" dirty="0" smtClean="0"/>
          </a:p>
          <a:p>
            <a:endParaRPr lang="tr-TR" sz="1200" dirty="0"/>
          </a:p>
          <a:p>
            <a:r>
              <a:rPr lang="en-US" sz="1200" b="1" dirty="0" smtClean="0"/>
              <a:t>IMAGERY/VIDEO:</a:t>
            </a:r>
          </a:p>
          <a:p>
            <a:endParaRPr lang="tr-TR" sz="1200" dirty="0" smtClean="0"/>
          </a:p>
          <a:p>
            <a:r>
              <a:rPr lang="en-US" sz="1200" dirty="0" smtClean="0">
                <a:hlinkClick r:id="rId4"/>
              </a:rPr>
              <a:t>http://www.youtube.com/watch?v=U8-DTJpygyk</a:t>
            </a:r>
            <a:endParaRPr lang="en-US" sz="1200" dirty="0" smtClean="0"/>
          </a:p>
          <a:p>
            <a:endParaRPr lang="tr-TR" sz="1200" dirty="0" smtClean="0"/>
          </a:p>
          <a:p>
            <a:endParaRPr lang="tr-TR" sz="1200" dirty="0" smtClean="0"/>
          </a:p>
          <a:p>
            <a:endParaRPr lang="tr-TR" sz="1200" dirty="0" smtClean="0"/>
          </a:p>
          <a:p>
            <a:endParaRPr lang="en-US" sz="1200" dirty="0"/>
          </a:p>
        </p:txBody>
      </p:sp>
    </p:spTree>
    <p:extLst>
      <p:ext uri="{BB962C8B-B14F-4D97-AF65-F5344CB8AC3E}">
        <p14:creationId xmlns:p14="http://schemas.microsoft.com/office/powerpoint/2010/main" xmlns="" val="11639352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Sources</a:t>
            </a:r>
            <a:endParaRPr lang="en-US" dirty="0"/>
          </a:p>
        </p:txBody>
      </p:sp>
      <p:sp>
        <p:nvSpPr>
          <p:cNvPr id="7" name="Content Placeholder 6"/>
          <p:cNvSpPr>
            <a:spLocks noGrp="1"/>
          </p:cNvSpPr>
          <p:nvPr>
            <p:ph idx="1"/>
          </p:nvPr>
        </p:nvSpPr>
        <p:spPr/>
        <p:txBody>
          <a:bodyPr/>
          <a:lstStyle/>
          <a:p>
            <a:r>
              <a:rPr lang="en-US" dirty="0" smtClean="0">
                <a:hlinkClick r:id="rId2"/>
              </a:rPr>
              <a:t>http://www.co-intelligence.org/newsletter/comparisons.html</a:t>
            </a:r>
            <a:endParaRPr lang="en-US" dirty="0" smtClean="0"/>
          </a:p>
          <a:p>
            <a:r>
              <a:rPr lang="en-US" dirty="0" smtClean="0">
                <a:hlinkClick r:id="rId3"/>
              </a:rPr>
              <a:t>http://www.youtube.com/watch?v=HEheh1BH34Q</a:t>
            </a:r>
            <a:endParaRPr lang="en-US" dirty="0" smtClean="0"/>
          </a:p>
          <a:p>
            <a:r>
              <a:rPr lang="en-US" dirty="0" smtClean="0">
                <a:hlinkClick r:id="rId4"/>
              </a:rPr>
              <a:t>http://www.kiroastro.com/writings/perspective</a:t>
            </a:r>
            <a:endParaRPr lang="en-US" dirty="0" smtClean="0"/>
          </a:p>
          <a:p>
            <a:r>
              <a:rPr lang="en-US" dirty="0" smtClean="0">
                <a:hlinkClick r:id="rId5"/>
              </a:rPr>
              <a:t>http://www.angelfire.com//sc2/Trunko/stars.html</a:t>
            </a:r>
            <a:r>
              <a:rPr lang="en-US" dirty="0" smtClean="0"/>
              <a:t> </a:t>
            </a:r>
            <a:endParaRPr lang="en-US" dirty="0"/>
          </a:p>
        </p:txBody>
      </p:sp>
    </p:spTree>
    <p:extLst>
      <p:ext uri="{BB962C8B-B14F-4D97-AF65-F5344CB8AC3E}">
        <p14:creationId xmlns:p14="http://schemas.microsoft.com/office/powerpoint/2010/main" xmlns="" val="23918130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399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2857500"/>
            <a:ext cx="7919357" cy="3695700"/>
          </a:xfrm>
          <a:prstGeom prst="rect">
            <a:avLst/>
          </a:prstGeom>
          <a:effectLst>
            <a:outerShdw blurRad="50800" dist="50800" dir="5400000" sx="103000" sy="103000" algn="ctr" rotWithShape="0">
              <a:schemeClr val="tx1">
                <a:alpha val="34000"/>
              </a:schemeClr>
            </a:outerShdw>
          </a:effectLst>
        </p:spPr>
      </p:pic>
      <p:sp>
        <p:nvSpPr>
          <p:cNvPr id="2" name="Title 1"/>
          <p:cNvSpPr>
            <a:spLocks noGrp="1"/>
          </p:cNvSpPr>
          <p:nvPr>
            <p:ph type="ctrTitle"/>
          </p:nvPr>
        </p:nvSpPr>
        <p:spPr>
          <a:xfrm>
            <a:off x="685800" y="152400"/>
            <a:ext cx="7772400" cy="1470025"/>
          </a:xfrm>
        </p:spPr>
        <p:txBody>
          <a:bodyPr>
            <a:normAutofit/>
          </a:bodyPr>
          <a:lstStyle/>
          <a:p>
            <a:r>
              <a:rPr lang="en-US" sz="6600" dirty="0" smtClean="0">
                <a:solidFill>
                  <a:schemeClr val="accent3">
                    <a:lumMod val="60000"/>
                    <a:lumOff val="40000"/>
                  </a:schemeClr>
                </a:solidFill>
              </a:rPr>
              <a:t>Planets!</a:t>
            </a:r>
            <a:endParaRPr lang="en-US" sz="6600" dirty="0">
              <a:solidFill>
                <a:schemeClr val="accent3">
                  <a:lumMod val="60000"/>
                  <a:lumOff val="40000"/>
                </a:schemeClr>
              </a:solidFill>
            </a:endParaRPr>
          </a:p>
        </p:txBody>
      </p:sp>
      <p:sp>
        <p:nvSpPr>
          <p:cNvPr id="3" name="Subtitle 2"/>
          <p:cNvSpPr>
            <a:spLocks noGrp="1"/>
          </p:cNvSpPr>
          <p:nvPr>
            <p:ph type="subTitle" idx="1"/>
          </p:nvPr>
        </p:nvSpPr>
        <p:spPr>
          <a:xfrm>
            <a:off x="1371600" y="1222375"/>
            <a:ext cx="6400800" cy="1752600"/>
          </a:xfrm>
        </p:spPr>
        <p:txBody>
          <a:bodyPr/>
          <a:lstStyle/>
          <a:p>
            <a:r>
              <a:rPr lang="en-US" dirty="0" smtClean="0">
                <a:solidFill>
                  <a:schemeClr val="bg1">
                    <a:lumMod val="95000"/>
                  </a:schemeClr>
                </a:solidFill>
              </a:rPr>
              <a:t>A journey through their years, and days…of the planets.</a:t>
            </a:r>
          </a:p>
          <a:p>
            <a:r>
              <a:rPr lang="en-US" dirty="0" err="1" smtClean="0">
                <a:solidFill>
                  <a:schemeClr val="tx2"/>
                </a:solidFill>
              </a:rPr>
              <a:t>Montesanto</a:t>
            </a:r>
            <a:r>
              <a:rPr lang="en-US" dirty="0" smtClean="0">
                <a:solidFill>
                  <a:schemeClr val="tx2"/>
                </a:solidFill>
              </a:rPr>
              <a:t>, and Wolf</a:t>
            </a:r>
            <a:endParaRPr lang="en-US" dirty="0">
              <a:solidFill>
                <a:schemeClr val="tx2"/>
              </a:solidFill>
            </a:endParaRPr>
          </a:p>
        </p:txBody>
      </p:sp>
    </p:spTree>
    <p:extLst>
      <p:ext uri="{BB962C8B-B14F-4D97-AF65-F5344CB8AC3E}">
        <p14:creationId xmlns:p14="http://schemas.microsoft.com/office/powerpoint/2010/main" xmlns="" val="17176104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Informational Chart, with information.</a:t>
            </a:r>
            <a:endParaRPr lang="en-US" dirty="0">
              <a:solidFill>
                <a:schemeClr val="bg1"/>
              </a:solidFill>
            </a:endParaRPr>
          </a:p>
        </p:txBody>
      </p:sp>
      <p:graphicFrame>
        <p:nvGraphicFramePr>
          <p:cNvPr id="4" name="Table 3"/>
          <p:cNvGraphicFramePr>
            <a:graphicFrameLocks noGrp="1"/>
          </p:cNvGraphicFramePr>
          <p:nvPr/>
        </p:nvGraphicFramePr>
        <p:xfrm>
          <a:off x="1352714" y="1600199"/>
          <a:ext cx="6438572" cy="4525965"/>
        </p:xfrm>
        <a:graphic>
          <a:graphicData uri="http://schemas.openxmlformats.org/drawingml/2006/table">
            <a:tbl>
              <a:tblPr firstRow="1" firstCol="1" bandRow="1">
                <a:tableStyleId>{5C22544A-7EE6-4342-B048-85BDC9FD1C3A}</a:tableStyleId>
              </a:tblPr>
              <a:tblGrid>
                <a:gridCol w="1609643"/>
                <a:gridCol w="1609643"/>
                <a:gridCol w="1609643"/>
                <a:gridCol w="1609643"/>
              </a:tblGrid>
              <a:tr h="526275">
                <a:tc>
                  <a:txBody>
                    <a:bodyPr/>
                    <a:lstStyle/>
                    <a:p>
                      <a:pPr marL="0" marR="0" algn="ctr">
                        <a:spcBef>
                          <a:spcPts val="0"/>
                        </a:spcBef>
                        <a:spcAft>
                          <a:spcPts val="0"/>
                        </a:spcAft>
                      </a:pPr>
                      <a:r>
                        <a:rPr lang="en-US" sz="800">
                          <a:effectLst/>
                        </a:rPr>
                        <a:t>Planet (or Dwarf Planet)</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Distance from the Sun</a:t>
                      </a:r>
                      <a:br>
                        <a:rPr lang="en-US" sz="800">
                          <a:effectLst/>
                        </a:rPr>
                      </a:br>
                      <a:r>
                        <a:rPr lang="en-US" sz="800">
                          <a:effectLst/>
                        </a:rPr>
                        <a:t>(Astronomical Units</a:t>
                      </a:r>
                      <a:br>
                        <a:rPr lang="en-US" sz="800">
                          <a:effectLst/>
                        </a:rPr>
                      </a:br>
                      <a:r>
                        <a:rPr lang="en-US" sz="800">
                          <a:effectLst/>
                        </a:rPr>
                        <a:t>miles</a:t>
                      </a:r>
                      <a:br>
                        <a:rPr lang="en-US" sz="800">
                          <a:effectLst/>
                        </a:rPr>
                      </a:br>
                      <a:r>
                        <a:rPr lang="en-US" sz="800">
                          <a:effectLst/>
                        </a:rPr>
                        <a:t>km)</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Period of Revolution Around the Sun</a:t>
                      </a:r>
                      <a:br>
                        <a:rPr lang="en-US" sz="800">
                          <a:effectLst/>
                        </a:rPr>
                      </a:br>
                      <a:r>
                        <a:rPr lang="en-US" sz="800">
                          <a:effectLst/>
                        </a:rPr>
                        <a:t>(1 planetary year)</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Period of Rotation</a:t>
                      </a:r>
                      <a:br>
                        <a:rPr lang="en-US" sz="800">
                          <a:effectLst/>
                        </a:rPr>
                      </a:br>
                      <a:r>
                        <a:rPr lang="en-US" sz="800">
                          <a:effectLst/>
                        </a:rPr>
                        <a:t>(1 planetary day)</a:t>
                      </a:r>
                      <a:endParaRPr lang="en-US" sz="1000">
                        <a:effectLst/>
                        <a:latin typeface="Cambria"/>
                        <a:ea typeface="MS Mincho"/>
                        <a:cs typeface="Times New Roman"/>
                      </a:endParaRPr>
                    </a:p>
                  </a:txBody>
                  <a:tcPr marL="10525" marR="10525" marT="10525" marB="10525" anchor="ctr"/>
                </a:tc>
              </a:tr>
              <a:tr h="273663">
                <a:tc>
                  <a:txBody>
                    <a:bodyPr/>
                    <a:lstStyle/>
                    <a:p>
                      <a:pPr marL="0" marR="0" algn="ctr">
                        <a:spcBef>
                          <a:spcPts val="0"/>
                        </a:spcBef>
                        <a:spcAft>
                          <a:spcPts val="0"/>
                        </a:spcAft>
                      </a:pPr>
                      <a:r>
                        <a:rPr lang="en-US" sz="800">
                          <a:effectLst/>
                        </a:rPr>
                        <a:t>Mercury</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0.39 AU, 36 million miles</a:t>
                      </a:r>
                      <a:br>
                        <a:rPr lang="en-US" sz="800">
                          <a:effectLst/>
                        </a:rPr>
                      </a:br>
                      <a:r>
                        <a:rPr lang="en-US" sz="800">
                          <a:effectLst/>
                        </a:rPr>
                        <a:t>57.9 million km</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87.96 Earth days</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58.7 Earth days</a:t>
                      </a:r>
                      <a:endParaRPr lang="en-US" sz="1000">
                        <a:effectLst/>
                        <a:latin typeface="Cambria"/>
                        <a:ea typeface="MS Mincho"/>
                        <a:cs typeface="Times New Roman"/>
                      </a:endParaRPr>
                    </a:p>
                  </a:txBody>
                  <a:tcPr marL="10525" marR="10525" marT="10525" marB="10525" anchor="ctr"/>
                </a:tc>
              </a:tr>
              <a:tr h="399969">
                <a:tc>
                  <a:txBody>
                    <a:bodyPr/>
                    <a:lstStyle/>
                    <a:p>
                      <a:pPr marL="0" marR="0" algn="ctr">
                        <a:spcBef>
                          <a:spcPts val="0"/>
                        </a:spcBef>
                        <a:spcAft>
                          <a:spcPts val="0"/>
                        </a:spcAft>
                      </a:pPr>
                      <a:r>
                        <a:rPr lang="en-US" sz="800">
                          <a:effectLst/>
                        </a:rPr>
                        <a:t>Venus</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0.723 AU</a:t>
                      </a:r>
                      <a:br>
                        <a:rPr lang="en-US" sz="800">
                          <a:effectLst/>
                        </a:rPr>
                      </a:br>
                      <a:r>
                        <a:rPr lang="en-US" sz="800">
                          <a:effectLst/>
                        </a:rPr>
                        <a:t>67.2 million miles</a:t>
                      </a:r>
                      <a:br>
                        <a:rPr lang="en-US" sz="800">
                          <a:effectLst/>
                        </a:rPr>
                      </a:br>
                      <a:r>
                        <a:rPr lang="en-US" sz="800">
                          <a:effectLst/>
                        </a:rPr>
                        <a:t>108.2 million km</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224.68 Earth days</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243 Earth days</a:t>
                      </a:r>
                      <a:endParaRPr lang="en-US" sz="1000">
                        <a:effectLst/>
                        <a:latin typeface="Cambria"/>
                        <a:ea typeface="MS Mincho"/>
                        <a:cs typeface="Times New Roman"/>
                      </a:endParaRPr>
                    </a:p>
                  </a:txBody>
                  <a:tcPr marL="10525" marR="10525" marT="10525" marB="10525" anchor="ctr"/>
                </a:tc>
              </a:tr>
              <a:tr h="399969">
                <a:tc>
                  <a:txBody>
                    <a:bodyPr/>
                    <a:lstStyle/>
                    <a:p>
                      <a:pPr marL="0" marR="0" algn="ctr">
                        <a:spcBef>
                          <a:spcPts val="0"/>
                        </a:spcBef>
                        <a:spcAft>
                          <a:spcPts val="0"/>
                        </a:spcAft>
                      </a:pPr>
                      <a:r>
                        <a:rPr lang="en-US" sz="800">
                          <a:effectLst/>
                        </a:rPr>
                        <a:t>Earth</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1 AU</a:t>
                      </a:r>
                      <a:br>
                        <a:rPr lang="en-US" sz="800">
                          <a:effectLst/>
                        </a:rPr>
                      </a:br>
                      <a:r>
                        <a:rPr lang="en-US" sz="800">
                          <a:effectLst/>
                        </a:rPr>
                        <a:t>93 million miles</a:t>
                      </a:r>
                      <a:br>
                        <a:rPr lang="en-US" sz="800">
                          <a:effectLst/>
                        </a:rPr>
                      </a:br>
                      <a:r>
                        <a:rPr lang="en-US" sz="800">
                          <a:effectLst/>
                        </a:rPr>
                        <a:t>149.6 million km</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365.26 days</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24 hours</a:t>
                      </a:r>
                      <a:endParaRPr lang="en-US" sz="1000">
                        <a:effectLst/>
                        <a:latin typeface="Cambria"/>
                        <a:ea typeface="MS Mincho"/>
                        <a:cs typeface="Times New Roman"/>
                      </a:endParaRPr>
                    </a:p>
                  </a:txBody>
                  <a:tcPr marL="10525" marR="10525" marT="10525" marB="10525" anchor="ctr"/>
                </a:tc>
              </a:tr>
              <a:tr h="399969">
                <a:tc>
                  <a:txBody>
                    <a:bodyPr/>
                    <a:lstStyle/>
                    <a:p>
                      <a:pPr marL="0" marR="0" algn="ctr">
                        <a:spcBef>
                          <a:spcPts val="0"/>
                        </a:spcBef>
                        <a:spcAft>
                          <a:spcPts val="0"/>
                        </a:spcAft>
                      </a:pPr>
                      <a:r>
                        <a:rPr lang="en-US" sz="800">
                          <a:effectLst/>
                        </a:rPr>
                        <a:t>Mars</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1.524 AU</a:t>
                      </a:r>
                      <a:br>
                        <a:rPr lang="en-US" sz="800">
                          <a:effectLst/>
                        </a:rPr>
                      </a:br>
                      <a:r>
                        <a:rPr lang="en-US" sz="800">
                          <a:effectLst/>
                        </a:rPr>
                        <a:t>141.6 million miles</a:t>
                      </a:r>
                      <a:br>
                        <a:rPr lang="en-US" sz="800">
                          <a:effectLst/>
                        </a:rPr>
                      </a:br>
                      <a:r>
                        <a:rPr lang="en-US" sz="800">
                          <a:effectLst/>
                        </a:rPr>
                        <a:t>227.9 million km</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686.98 Earth days</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24.6 Earth hours</a:t>
                      </a:r>
                      <a:br>
                        <a:rPr lang="en-US" sz="800">
                          <a:effectLst/>
                        </a:rPr>
                      </a:br>
                      <a:r>
                        <a:rPr lang="en-US" sz="800">
                          <a:effectLst/>
                        </a:rPr>
                        <a:t>=1.026 Earth days</a:t>
                      </a:r>
                      <a:endParaRPr lang="en-US" sz="1000">
                        <a:effectLst/>
                        <a:latin typeface="Cambria"/>
                        <a:ea typeface="MS Mincho"/>
                        <a:cs typeface="Times New Roman"/>
                      </a:endParaRPr>
                    </a:p>
                  </a:txBody>
                  <a:tcPr marL="10525" marR="10525" marT="10525" marB="10525" anchor="ctr"/>
                </a:tc>
              </a:tr>
              <a:tr h="399969">
                <a:tc>
                  <a:txBody>
                    <a:bodyPr/>
                    <a:lstStyle/>
                    <a:p>
                      <a:pPr marL="0" marR="0" algn="ctr">
                        <a:spcBef>
                          <a:spcPts val="0"/>
                        </a:spcBef>
                        <a:spcAft>
                          <a:spcPts val="0"/>
                        </a:spcAft>
                      </a:pPr>
                      <a:r>
                        <a:rPr lang="en-US" sz="800">
                          <a:effectLst/>
                        </a:rPr>
                        <a:t>Jupiter</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5.203 AU</a:t>
                      </a:r>
                      <a:br>
                        <a:rPr lang="en-US" sz="800">
                          <a:effectLst/>
                        </a:rPr>
                      </a:br>
                      <a:r>
                        <a:rPr lang="en-US" sz="800">
                          <a:effectLst/>
                        </a:rPr>
                        <a:t>483.6 million miles</a:t>
                      </a:r>
                      <a:br>
                        <a:rPr lang="en-US" sz="800">
                          <a:effectLst/>
                        </a:rPr>
                      </a:br>
                      <a:r>
                        <a:rPr lang="en-US" sz="800">
                          <a:effectLst/>
                        </a:rPr>
                        <a:t>778.3 million km</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11.862 Earth years</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9.84 Earth hours</a:t>
                      </a:r>
                      <a:endParaRPr lang="en-US" sz="1000">
                        <a:effectLst/>
                        <a:latin typeface="Cambria"/>
                        <a:ea typeface="MS Mincho"/>
                        <a:cs typeface="Times New Roman"/>
                      </a:endParaRPr>
                    </a:p>
                  </a:txBody>
                  <a:tcPr marL="10525" marR="10525" marT="10525" marB="10525" anchor="ctr"/>
                </a:tc>
              </a:tr>
              <a:tr h="399969">
                <a:tc>
                  <a:txBody>
                    <a:bodyPr/>
                    <a:lstStyle/>
                    <a:p>
                      <a:pPr marL="0" marR="0" algn="ctr">
                        <a:spcBef>
                          <a:spcPts val="0"/>
                        </a:spcBef>
                        <a:spcAft>
                          <a:spcPts val="0"/>
                        </a:spcAft>
                      </a:pPr>
                      <a:r>
                        <a:rPr lang="en-US" sz="800">
                          <a:effectLst/>
                        </a:rPr>
                        <a:t>Saturn</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9.539 AU</a:t>
                      </a:r>
                      <a:br>
                        <a:rPr lang="en-US" sz="800">
                          <a:effectLst/>
                        </a:rPr>
                      </a:br>
                      <a:r>
                        <a:rPr lang="en-US" sz="800">
                          <a:effectLst/>
                        </a:rPr>
                        <a:t>886.7 million miles</a:t>
                      </a:r>
                      <a:br>
                        <a:rPr lang="en-US" sz="800">
                          <a:effectLst/>
                        </a:rPr>
                      </a:br>
                      <a:r>
                        <a:rPr lang="en-US" sz="800">
                          <a:effectLst/>
                        </a:rPr>
                        <a:t>1,427.0 million km</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29.456 Earth years</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10.2 Earth hours</a:t>
                      </a:r>
                      <a:endParaRPr lang="en-US" sz="1000">
                        <a:effectLst/>
                        <a:latin typeface="Cambria"/>
                        <a:ea typeface="MS Mincho"/>
                        <a:cs typeface="Times New Roman"/>
                      </a:endParaRPr>
                    </a:p>
                  </a:txBody>
                  <a:tcPr marL="10525" marR="10525" marT="10525" marB="10525" anchor="ctr"/>
                </a:tc>
              </a:tr>
              <a:tr h="399969">
                <a:tc>
                  <a:txBody>
                    <a:bodyPr/>
                    <a:lstStyle/>
                    <a:p>
                      <a:pPr marL="0" marR="0" algn="ctr">
                        <a:spcBef>
                          <a:spcPts val="0"/>
                        </a:spcBef>
                        <a:spcAft>
                          <a:spcPts val="0"/>
                        </a:spcAft>
                      </a:pPr>
                      <a:r>
                        <a:rPr lang="en-US" sz="800">
                          <a:effectLst/>
                        </a:rPr>
                        <a:t>Uranus</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19.18 AU</a:t>
                      </a:r>
                      <a:br>
                        <a:rPr lang="en-US" sz="800">
                          <a:effectLst/>
                        </a:rPr>
                      </a:br>
                      <a:r>
                        <a:rPr lang="en-US" sz="800">
                          <a:effectLst/>
                        </a:rPr>
                        <a:t>1,784.0 million miles</a:t>
                      </a:r>
                      <a:br>
                        <a:rPr lang="en-US" sz="800">
                          <a:effectLst/>
                        </a:rPr>
                      </a:br>
                      <a:r>
                        <a:rPr lang="en-US" sz="800">
                          <a:effectLst/>
                        </a:rPr>
                        <a:t>2,871.0 million km</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84.07 Earth years</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17.9 Earth hours</a:t>
                      </a:r>
                      <a:endParaRPr lang="en-US" sz="1000">
                        <a:effectLst/>
                        <a:latin typeface="Cambria"/>
                        <a:ea typeface="MS Mincho"/>
                        <a:cs typeface="Times New Roman"/>
                      </a:endParaRPr>
                    </a:p>
                  </a:txBody>
                  <a:tcPr marL="10525" marR="10525" marT="10525" marB="10525" anchor="ctr"/>
                </a:tc>
              </a:tr>
              <a:tr h="399969">
                <a:tc>
                  <a:txBody>
                    <a:bodyPr/>
                    <a:lstStyle/>
                    <a:p>
                      <a:pPr marL="0" marR="0" algn="ctr">
                        <a:spcBef>
                          <a:spcPts val="0"/>
                        </a:spcBef>
                        <a:spcAft>
                          <a:spcPts val="0"/>
                        </a:spcAft>
                      </a:pPr>
                      <a:r>
                        <a:rPr lang="en-US" sz="800">
                          <a:effectLst/>
                        </a:rPr>
                        <a:t>Neptune</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30.06 AU</a:t>
                      </a:r>
                      <a:br>
                        <a:rPr lang="en-US" sz="800">
                          <a:effectLst/>
                        </a:rPr>
                      </a:br>
                      <a:r>
                        <a:rPr lang="en-US" sz="800">
                          <a:effectLst/>
                        </a:rPr>
                        <a:t>2,794.4 million miles</a:t>
                      </a:r>
                      <a:br>
                        <a:rPr lang="en-US" sz="800">
                          <a:effectLst/>
                        </a:rPr>
                      </a:br>
                      <a:r>
                        <a:rPr lang="en-US" sz="800">
                          <a:effectLst/>
                        </a:rPr>
                        <a:t>4,497.1 million km</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164.81 Earth years</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19.1 Earth hours</a:t>
                      </a:r>
                      <a:endParaRPr lang="en-US" sz="1000">
                        <a:effectLst/>
                        <a:latin typeface="Cambria"/>
                        <a:ea typeface="MS Mincho"/>
                        <a:cs typeface="Times New Roman"/>
                      </a:endParaRPr>
                    </a:p>
                  </a:txBody>
                  <a:tcPr marL="10525" marR="10525" marT="10525" marB="10525" anchor="ctr"/>
                </a:tc>
              </a:tr>
              <a:tr h="399969">
                <a:tc>
                  <a:txBody>
                    <a:bodyPr/>
                    <a:lstStyle/>
                    <a:p>
                      <a:pPr marL="0" marR="0" algn="ctr">
                        <a:spcBef>
                          <a:spcPts val="0"/>
                        </a:spcBef>
                        <a:spcAft>
                          <a:spcPts val="0"/>
                        </a:spcAft>
                      </a:pPr>
                      <a:r>
                        <a:rPr lang="en-US" sz="800">
                          <a:effectLst/>
                        </a:rPr>
                        <a:t>Pluto (a dwarf planet)</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39.53 AU</a:t>
                      </a:r>
                      <a:br>
                        <a:rPr lang="en-US" sz="800">
                          <a:effectLst/>
                        </a:rPr>
                      </a:br>
                      <a:r>
                        <a:rPr lang="en-US" sz="800">
                          <a:effectLst/>
                        </a:rPr>
                        <a:t>3,674.5 million miles</a:t>
                      </a:r>
                      <a:br>
                        <a:rPr lang="en-US" sz="800">
                          <a:effectLst/>
                        </a:rPr>
                      </a:br>
                      <a:r>
                        <a:rPr lang="en-US" sz="800">
                          <a:effectLst/>
                        </a:rPr>
                        <a:t>5,913 million km</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247.7 years</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6.39 Earth days</a:t>
                      </a:r>
                      <a:endParaRPr lang="en-US" sz="1000">
                        <a:effectLst/>
                        <a:latin typeface="Cambria"/>
                        <a:ea typeface="MS Mincho"/>
                        <a:cs typeface="Times New Roman"/>
                      </a:endParaRPr>
                    </a:p>
                  </a:txBody>
                  <a:tcPr marL="10525" marR="10525" marT="10525" marB="10525" anchor="ctr"/>
                </a:tc>
              </a:tr>
              <a:tr h="526275">
                <a:tc>
                  <a:txBody>
                    <a:bodyPr/>
                    <a:lstStyle/>
                    <a:p>
                      <a:pPr marL="0" marR="0" algn="ctr">
                        <a:spcBef>
                          <a:spcPts val="0"/>
                        </a:spcBef>
                        <a:spcAft>
                          <a:spcPts val="0"/>
                        </a:spcAft>
                      </a:pPr>
                      <a:r>
                        <a:rPr lang="en-US" sz="800">
                          <a:effectLst/>
                        </a:rPr>
                        <a:t>Planet (or Dwarf Planet)</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Distance from the Sun</a:t>
                      </a:r>
                      <a:br>
                        <a:rPr lang="en-US" sz="800">
                          <a:effectLst/>
                        </a:rPr>
                      </a:br>
                      <a:r>
                        <a:rPr lang="en-US" sz="800">
                          <a:effectLst/>
                        </a:rPr>
                        <a:t>(Astronomical Units</a:t>
                      </a:r>
                      <a:br>
                        <a:rPr lang="en-US" sz="800">
                          <a:effectLst/>
                        </a:rPr>
                      </a:br>
                      <a:r>
                        <a:rPr lang="en-US" sz="800">
                          <a:effectLst/>
                        </a:rPr>
                        <a:t>miles</a:t>
                      </a:r>
                      <a:br>
                        <a:rPr lang="en-US" sz="800">
                          <a:effectLst/>
                        </a:rPr>
                      </a:br>
                      <a:r>
                        <a:rPr lang="en-US" sz="800">
                          <a:effectLst/>
                        </a:rPr>
                        <a:t>km)</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a:effectLst/>
                        </a:rPr>
                        <a:t>Period of Revolution Around the Sun</a:t>
                      </a:r>
                      <a:br>
                        <a:rPr lang="en-US" sz="800">
                          <a:effectLst/>
                        </a:rPr>
                      </a:br>
                      <a:r>
                        <a:rPr lang="en-US" sz="800">
                          <a:effectLst/>
                        </a:rPr>
                        <a:t>(1 planetary year)</a:t>
                      </a:r>
                      <a:endParaRPr lang="en-US" sz="1000">
                        <a:effectLst/>
                        <a:latin typeface="Cambria"/>
                        <a:ea typeface="MS Mincho"/>
                        <a:cs typeface="Times New Roman"/>
                      </a:endParaRPr>
                    </a:p>
                  </a:txBody>
                  <a:tcPr marL="10525" marR="10525" marT="10525" marB="10525" anchor="ctr"/>
                </a:tc>
                <a:tc>
                  <a:txBody>
                    <a:bodyPr/>
                    <a:lstStyle/>
                    <a:p>
                      <a:pPr marL="0" marR="0" algn="ctr">
                        <a:spcBef>
                          <a:spcPts val="0"/>
                        </a:spcBef>
                        <a:spcAft>
                          <a:spcPts val="0"/>
                        </a:spcAft>
                      </a:pPr>
                      <a:r>
                        <a:rPr lang="en-US" sz="800" dirty="0">
                          <a:effectLst/>
                        </a:rPr>
                        <a:t>Period of Rotation</a:t>
                      </a:r>
                      <a:br>
                        <a:rPr lang="en-US" sz="800" dirty="0">
                          <a:effectLst/>
                        </a:rPr>
                      </a:br>
                      <a:r>
                        <a:rPr lang="en-US" sz="800" dirty="0">
                          <a:effectLst/>
                        </a:rPr>
                        <a:t>(1 planetary day)</a:t>
                      </a:r>
                      <a:endParaRPr lang="en-US" sz="1000" dirty="0">
                        <a:effectLst/>
                        <a:latin typeface="Cambria"/>
                        <a:ea typeface="MS Mincho"/>
                        <a:cs typeface="Times New Roman"/>
                      </a:endParaRPr>
                    </a:p>
                  </a:txBody>
                  <a:tcPr marL="10525" marR="10525" marT="10525" marB="10525" anchor="ctr"/>
                </a:tc>
              </a:tr>
            </a:tbl>
          </a:graphicData>
        </a:graphic>
      </p:graphicFrame>
    </p:spTree>
    <p:extLst>
      <p:ext uri="{BB962C8B-B14F-4D97-AF65-F5344CB8AC3E}">
        <p14:creationId xmlns:p14="http://schemas.microsoft.com/office/powerpoint/2010/main" xmlns="" val="25608695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81000"/>
            <a:ext cx="9327208" cy="7467600"/>
          </a:xfrm>
          <a:prstGeom prst="rect">
            <a:avLst/>
          </a:prstGeom>
        </p:spPr>
      </p:pic>
      <p:sp>
        <p:nvSpPr>
          <p:cNvPr id="2" name="Title 1"/>
          <p:cNvSpPr>
            <a:spLocks noGrp="1"/>
          </p:cNvSpPr>
          <p:nvPr>
            <p:ph type="title"/>
          </p:nvPr>
        </p:nvSpPr>
        <p:spPr>
          <a:xfrm>
            <a:off x="457200" y="457200"/>
            <a:ext cx="8229600" cy="1143000"/>
          </a:xfrm>
        </p:spPr>
        <p:txBody>
          <a:bodyPr>
            <a:normAutofit/>
          </a:bodyPr>
          <a:lstStyle/>
          <a:p>
            <a:r>
              <a:rPr lang="en-US" sz="6000" dirty="0" smtClean="0">
                <a:solidFill>
                  <a:schemeClr val="bg1"/>
                </a:solidFill>
              </a:rPr>
              <a:t>Fun Facts!</a:t>
            </a:r>
            <a:endParaRPr lang="en-US" sz="6000" dirty="0">
              <a:solidFill>
                <a:schemeClr val="bg1"/>
              </a:solidFill>
            </a:endParaRPr>
          </a:p>
        </p:txBody>
      </p:sp>
      <p:sp>
        <p:nvSpPr>
          <p:cNvPr id="3" name="Content Placeholder 2"/>
          <p:cNvSpPr>
            <a:spLocks noGrp="1"/>
          </p:cNvSpPr>
          <p:nvPr>
            <p:ph idx="1"/>
          </p:nvPr>
        </p:nvSpPr>
        <p:spPr>
          <a:xfrm>
            <a:off x="457200" y="2514600"/>
            <a:ext cx="8229600" cy="4525963"/>
          </a:xfrm>
        </p:spPr>
        <p:txBody>
          <a:bodyPr>
            <a:normAutofit fontScale="92500" lnSpcReduction="10000"/>
          </a:bodyPr>
          <a:lstStyle/>
          <a:p>
            <a:r>
              <a:rPr lang="en-US" dirty="0" smtClean="0">
                <a:solidFill>
                  <a:schemeClr val="bg1"/>
                </a:solidFill>
              </a:rPr>
              <a:t>The longest </a:t>
            </a:r>
            <a:r>
              <a:rPr lang="en-US" dirty="0">
                <a:solidFill>
                  <a:schemeClr val="bg1"/>
                </a:solidFill>
              </a:rPr>
              <a:t>day is </a:t>
            </a:r>
            <a:r>
              <a:rPr lang="en-US" dirty="0" smtClean="0">
                <a:solidFill>
                  <a:schemeClr val="bg1"/>
                </a:solidFill>
              </a:rPr>
              <a:t>Venus, and the shortest day is Jupiter.</a:t>
            </a:r>
          </a:p>
          <a:p>
            <a:r>
              <a:rPr lang="en-US" dirty="0" smtClean="0">
                <a:solidFill>
                  <a:schemeClr val="bg1"/>
                </a:solidFill>
              </a:rPr>
              <a:t>A day on Venus is longer than its year.</a:t>
            </a:r>
            <a:endParaRPr lang="en-US" dirty="0">
              <a:solidFill>
                <a:schemeClr val="bg1"/>
              </a:solidFill>
            </a:endParaRPr>
          </a:p>
          <a:p>
            <a:r>
              <a:rPr lang="en-US" dirty="0" smtClean="0">
                <a:solidFill>
                  <a:schemeClr val="bg1"/>
                </a:solidFill>
              </a:rPr>
              <a:t>Each </a:t>
            </a:r>
            <a:r>
              <a:rPr lang="en-US" dirty="0">
                <a:solidFill>
                  <a:schemeClr val="bg1"/>
                </a:solidFill>
              </a:rPr>
              <a:t>planet speeds up when it is nearer the Sun and travels more slowly when it is far from the </a:t>
            </a:r>
            <a:r>
              <a:rPr lang="en-US" dirty="0" smtClean="0">
                <a:solidFill>
                  <a:schemeClr val="bg1"/>
                </a:solidFill>
              </a:rPr>
              <a:t>Sun.</a:t>
            </a:r>
          </a:p>
          <a:p>
            <a:r>
              <a:rPr lang="en-US" dirty="0" smtClean="0">
                <a:solidFill>
                  <a:schemeClr val="bg1"/>
                </a:solidFill>
              </a:rPr>
              <a:t>Our moon’s day is 27.32 Earth days.</a:t>
            </a:r>
          </a:p>
          <a:p>
            <a:r>
              <a:rPr lang="en-US" dirty="0" smtClean="0">
                <a:solidFill>
                  <a:schemeClr val="bg1"/>
                </a:solidFill>
              </a:rPr>
              <a:t>Mar’s moon, </a:t>
            </a:r>
            <a:r>
              <a:rPr lang="en-US" dirty="0" err="1" smtClean="0">
                <a:solidFill>
                  <a:schemeClr val="bg1"/>
                </a:solidFill>
              </a:rPr>
              <a:t>Phobos</a:t>
            </a:r>
            <a:r>
              <a:rPr lang="en-US" dirty="0" smtClean="0">
                <a:solidFill>
                  <a:schemeClr val="bg1"/>
                </a:solidFill>
              </a:rPr>
              <a:t>’ day is: 7hrs 40 </a:t>
            </a:r>
            <a:r>
              <a:rPr lang="en-US" dirty="0" err="1" smtClean="0">
                <a:solidFill>
                  <a:schemeClr val="bg1"/>
                </a:solidFill>
              </a:rPr>
              <a:t>mins</a:t>
            </a:r>
            <a:r>
              <a:rPr lang="en-US" dirty="0" smtClean="0">
                <a:solidFill>
                  <a:schemeClr val="bg1"/>
                </a:solidFill>
              </a:rPr>
              <a:t>.</a:t>
            </a:r>
          </a:p>
          <a:p>
            <a:r>
              <a:rPr lang="en-US" dirty="0" err="1" smtClean="0">
                <a:solidFill>
                  <a:schemeClr val="bg1"/>
                </a:solidFill>
              </a:rPr>
              <a:t>Deimos</a:t>
            </a:r>
            <a:r>
              <a:rPr lang="en-US" dirty="0" smtClean="0">
                <a:solidFill>
                  <a:schemeClr val="bg1"/>
                </a:solidFill>
              </a:rPr>
              <a:t>’ day is 30 Earth hours.</a:t>
            </a:r>
            <a:endParaRPr lang="en-US" dirty="0">
              <a:solidFill>
                <a:schemeClr val="bg1"/>
              </a:solidFill>
            </a:endParaRPr>
          </a:p>
        </p:txBody>
      </p:sp>
    </p:spTree>
    <p:extLst>
      <p:ext uri="{BB962C8B-B14F-4D97-AF65-F5344CB8AC3E}">
        <p14:creationId xmlns:p14="http://schemas.microsoft.com/office/powerpoint/2010/main" xmlns="" val="31393492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14800" y="2819400"/>
            <a:ext cx="6096000" cy="4572000"/>
          </a:xfrm>
          <a:prstGeom prst="rect">
            <a:avLst/>
          </a:prstGeom>
        </p:spPr>
      </p:pic>
      <p:sp>
        <p:nvSpPr>
          <p:cNvPr id="2" name="Title 1"/>
          <p:cNvSpPr>
            <a:spLocks noGrp="1"/>
          </p:cNvSpPr>
          <p:nvPr>
            <p:ph type="title"/>
          </p:nvPr>
        </p:nvSpPr>
        <p:spPr/>
        <p:txBody>
          <a:bodyPr/>
          <a:lstStyle/>
          <a:p>
            <a:r>
              <a:rPr lang="en-US" dirty="0" smtClean="0">
                <a:solidFill>
                  <a:schemeClr val="bg1"/>
                </a:solidFill>
              </a:rPr>
              <a:t>Information video and such.</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hlinkClick r:id="rId3"/>
              </a:rPr>
              <a:t>http://www.youtube.com/watch?v=9-fMQiE-xFE</a:t>
            </a:r>
            <a:r>
              <a:rPr lang="en-US" dirty="0" smtClean="0"/>
              <a:t> </a:t>
            </a:r>
          </a:p>
          <a:p>
            <a:r>
              <a:rPr lang="en-US" dirty="0" smtClean="0">
                <a:solidFill>
                  <a:schemeClr val="bg1"/>
                </a:solidFill>
              </a:rPr>
              <a:t>This video gives a very short example of why planets speed up when they’re closer to the sun.</a:t>
            </a:r>
            <a:endParaRPr lang="en-US" dirty="0">
              <a:solidFill>
                <a:schemeClr val="bg1"/>
              </a:solidFill>
            </a:endParaRPr>
          </a:p>
        </p:txBody>
      </p:sp>
    </p:spTree>
    <p:extLst>
      <p:ext uri="{BB962C8B-B14F-4D97-AF65-F5344CB8AC3E}">
        <p14:creationId xmlns:p14="http://schemas.microsoft.com/office/powerpoint/2010/main" xmlns="" val="24852633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Terrestrial Planets Atmosphere</a:t>
            </a:r>
            <a:br>
              <a:rPr lang="en-US" sz="3600" dirty="0" smtClean="0"/>
            </a:br>
            <a:r>
              <a:rPr lang="en-US" sz="2000" dirty="0" smtClean="0"/>
              <a:t>by</a:t>
            </a:r>
            <a:br>
              <a:rPr lang="en-US" sz="2000" dirty="0" smtClean="0"/>
            </a:br>
            <a:r>
              <a:rPr lang="en-US" sz="2000" dirty="0" smtClean="0"/>
              <a:t>Omar Castaneda and Carolina </a:t>
            </a:r>
            <a:r>
              <a:rPr lang="en-US" sz="2000" dirty="0" err="1" smtClean="0"/>
              <a:t>Cecena</a:t>
            </a:r>
            <a:endParaRPr lang="en-US" sz="2000" dirty="0"/>
          </a:p>
        </p:txBody>
      </p:sp>
      <p:sp>
        <p:nvSpPr>
          <p:cNvPr id="3" name="Content Placeholder 2"/>
          <p:cNvSpPr>
            <a:spLocks noGrp="1"/>
          </p:cNvSpPr>
          <p:nvPr>
            <p:ph idx="1"/>
          </p:nvPr>
        </p:nvSpPr>
        <p:spPr>
          <a:xfrm>
            <a:off x="457200" y="1600201"/>
            <a:ext cx="5257800" cy="4495800"/>
          </a:xfrm>
        </p:spPr>
        <p:txBody>
          <a:bodyPr>
            <a:normAutofit lnSpcReduction="10000"/>
          </a:bodyPr>
          <a:lstStyle/>
          <a:p>
            <a:r>
              <a:rPr lang="en-US" sz="1600" dirty="0" smtClean="0"/>
              <a:t>Mercury</a:t>
            </a:r>
          </a:p>
          <a:p>
            <a:r>
              <a:rPr lang="en-US" sz="1600" dirty="0"/>
              <a:t>The atmosphere of Mercury is composed of:</a:t>
            </a:r>
          </a:p>
          <a:p>
            <a:r>
              <a:rPr lang="en-US" sz="1600" dirty="0"/>
              <a:t>Carbon dioxide 95.32%</a:t>
            </a:r>
          </a:p>
          <a:p>
            <a:r>
              <a:rPr lang="en-US" sz="1600" dirty="0"/>
              <a:t>Nitrogen 2.7%</a:t>
            </a:r>
          </a:p>
          <a:p>
            <a:r>
              <a:rPr lang="en-US" sz="1600" dirty="0"/>
              <a:t>Argon 1.6%</a:t>
            </a:r>
          </a:p>
          <a:p>
            <a:r>
              <a:rPr lang="en-US" sz="1600" dirty="0"/>
              <a:t>Oxygen 0.13%</a:t>
            </a:r>
          </a:p>
          <a:p>
            <a:r>
              <a:rPr lang="en-US" sz="1600" dirty="0"/>
              <a:t>Carbon monoxide 0.07%</a:t>
            </a:r>
          </a:p>
          <a:p>
            <a:r>
              <a:rPr lang="en-US" sz="1600" dirty="0"/>
              <a:t>Water vapor 0.03%</a:t>
            </a:r>
          </a:p>
          <a:p>
            <a:r>
              <a:rPr lang="en-US" sz="1600" dirty="0"/>
              <a:t>Nitric oxide .0013%</a:t>
            </a:r>
          </a:p>
          <a:p>
            <a:r>
              <a:rPr lang="en-US" sz="1600" dirty="0"/>
              <a:t>Trace gases(including krypton and methane among others)</a:t>
            </a:r>
          </a:p>
          <a:p>
            <a:pPr lvl="1"/>
            <a:endParaRPr lang="en-US" dirty="0" smtClean="0"/>
          </a:p>
          <a:p>
            <a:r>
              <a:rPr lang="en-US" sz="1600" dirty="0" smtClean="0"/>
              <a:t>Venus</a:t>
            </a:r>
            <a:endParaRPr lang="en-US" sz="1600" dirty="0"/>
          </a:p>
          <a:p>
            <a:pPr lvl="1"/>
            <a:r>
              <a:rPr lang="en-US" sz="1600" dirty="0"/>
              <a:t>The atmosphere of Venus is composed of about 96% carbon dioxide, with most of the remainder being nitrogen.</a:t>
            </a:r>
          </a:p>
          <a:p>
            <a:pPr lvl="1"/>
            <a:endParaRPr lang="en-US" sz="1400" dirty="0" smtClean="0"/>
          </a:p>
        </p:txBody>
      </p:sp>
      <p:pic>
        <p:nvPicPr>
          <p:cNvPr id="4" name="Picture 3" descr="mercury.gif"/>
          <p:cNvPicPr>
            <a:picLocks noChangeAspect="1"/>
          </p:cNvPicPr>
          <p:nvPr/>
        </p:nvPicPr>
        <p:blipFill>
          <a:blip r:embed="rId2" cstate="print"/>
          <a:stretch>
            <a:fillRect/>
          </a:stretch>
        </p:blipFill>
        <p:spPr>
          <a:xfrm>
            <a:off x="6248400" y="1600200"/>
            <a:ext cx="2132718" cy="2152650"/>
          </a:xfrm>
          <a:prstGeom prst="rect">
            <a:avLst/>
          </a:prstGeom>
        </p:spPr>
      </p:pic>
      <p:pic>
        <p:nvPicPr>
          <p:cNvPr id="6" name="Picture 5" descr="220px-Venus_globe.jpg"/>
          <p:cNvPicPr>
            <a:picLocks noChangeAspect="1"/>
          </p:cNvPicPr>
          <p:nvPr/>
        </p:nvPicPr>
        <p:blipFill>
          <a:blip r:embed="rId3" cstate="print"/>
          <a:stretch>
            <a:fillRect/>
          </a:stretch>
        </p:blipFill>
        <p:spPr>
          <a:xfrm>
            <a:off x="6172200" y="4191000"/>
            <a:ext cx="2159000" cy="2159000"/>
          </a:xfrm>
          <a:prstGeom prst="rect">
            <a:avLst/>
          </a:prstGeom>
        </p:spPr>
      </p:pic>
    </p:spTree>
    <p:extLst>
      <p:ext uri="{BB962C8B-B14F-4D97-AF65-F5344CB8AC3E}">
        <p14:creationId xmlns:p14="http://schemas.microsoft.com/office/powerpoint/2010/main" xmlns="" val="14766604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Terrestrial Planets Atmosphere</a:t>
            </a:r>
          </a:p>
        </p:txBody>
      </p:sp>
      <p:sp>
        <p:nvSpPr>
          <p:cNvPr id="3" name="Content Placeholder 2"/>
          <p:cNvSpPr>
            <a:spLocks noGrp="1"/>
          </p:cNvSpPr>
          <p:nvPr>
            <p:ph idx="1"/>
          </p:nvPr>
        </p:nvSpPr>
        <p:spPr>
          <a:xfrm>
            <a:off x="457200" y="1600200"/>
            <a:ext cx="4495800" cy="4525963"/>
          </a:xfrm>
        </p:spPr>
        <p:txBody>
          <a:bodyPr>
            <a:normAutofit/>
          </a:bodyPr>
          <a:lstStyle/>
          <a:p>
            <a:r>
              <a:rPr lang="en-US" sz="1600" b="1" dirty="0" smtClean="0"/>
              <a:t>Earth</a:t>
            </a:r>
          </a:p>
          <a:p>
            <a:pPr lvl="1"/>
            <a:r>
              <a:rPr lang="en-US" sz="1600" dirty="0" smtClean="0"/>
              <a:t> the present composition of the atmosphere is 79% nitrogen, 20% oxygen, and 1% other gases.</a:t>
            </a:r>
          </a:p>
          <a:p>
            <a:pPr lvl="1"/>
            <a:endParaRPr lang="en-US" sz="1600" dirty="0" smtClean="0"/>
          </a:p>
          <a:p>
            <a:r>
              <a:rPr lang="en-US" sz="1600" b="1" dirty="0" smtClean="0"/>
              <a:t>Mars</a:t>
            </a:r>
          </a:p>
          <a:p>
            <a:r>
              <a:rPr lang="en-US" sz="1600" dirty="0"/>
              <a:t>Mars has more carbon dioxide in its atmosphere than does Earth, but Mars has a lot less of everything </a:t>
            </a:r>
            <a:r>
              <a:rPr lang="en-US" sz="1600" dirty="0" err="1"/>
              <a:t>else.In</a:t>
            </a:r>
            <a:r>
              <a:rPr lang="en-US" sz="1600" dirty="0"/>
              <a:t> cold weather, find H</a:t>
            </a:r>
            <a:r>
              <a:rPr lang="en-US" sz="1600" baseline="-25000" dirty="0"/>
              <a:t>2</a:t>
            </a:r>
            <a:r>
              <a:rPr lang="en-US" sz="1600" dirty="0"/>
              <a:t>O </a:t>
            </a:r>
            <a:r>
              <a:rPr lang="en-US" sz="1600" dirty="0" smtClean="0"/>
              <a:t>frost</a:t>
            </a:r>
            <a:r>
              <a:rPr lang="en-US" sz="1600" dirty="0"/>
              <a:t> on the surface.</a:t>
            </a:r>
          </a:p>
          <a:p>
            <a:r>
              <a:rPr lang="en-US" sz="1600" dirty="0"/>
              <a:t>There is CO</a:t>
            </a:r>
            <a:r>
              <a:rPr lang="en-US" sz="1600" baseline="-25000" dirty="0"/>
              <a:t>2</a:t>
            </a:r>
            <a:r>
              <a:rPr lang="en-US" sz="1600" dirty="0"/>
              <a:t> ice in polar caps. Most of it evaporates in summer.</a:t>
            </a:r>
          </a:p>
          <a:p>
            <a:r>
              <a:rPr lang="en-US" sz="1600" dirty="0"/>
              <a:t>Water ice in the </a:t>
            </a:r>
            <a:r>
              <a:rPr lang="en-US" sz="1600" dirty="0" smtClean="0"/>
              <a:t>polar caps.</a:t>
            </a:r>
            <a:r>
              <a:rPr lang="en-US" sz="1600" dirty="0"/>
              <a:t> </a:t>
            </a:r>
          </a:p>
          <a:p>
            <a:pPr lvl="1"/>
            <a:endParaRPr lang="en-US" sz="1600" dirty="0" smtClean="0"/>
          </a:p>
          <a:p>
            <a:pPr lvl="1">
              <a:buNone/>
            </a:pPr>
            <a:endParaRPr lang="en-US" sz="1600" dirty="0"/>
          </a:p>
          <a:p>
            <a:pPr lvl="1"/>
            <a:endParaRPr lang="en-US" sz="1600" dirty="0"/>
          </a:p>
        </p:txBody>
      </p:sp>
      <p:pic>
        <p:nvPicPr>
          <p:cNvPr id="4" name="Picture 3" descr="earth190.jpg"/>
          <p:cNvPicPr>
            <a:picLocks noChangeAspect="1"/>
          </p:cNvPicPr>
          <p:nvPr/>
        </p:nvPicPr>
        <p:blipFill>
          <a:blip r:embed="rId2" cstate="print"/>
          <a:stretch>
            <a:fillRect/>
          </a:stretch>
        </p:blipFill>
        <p:spPr>
          <a:xfrm>
            <a:off x="6477000" y="1295400"/>
            <a:ext cx="1657350" cy="2093495"/>
          </a:xfrm>
          <a:prstGeom prst="rect">
            <a:avLst/>
          </a:prstGeom>
        </p:spPr>
      </p:pic>
      <p:pic>
        <p:nvPicPr>
          <p:cNvPr id="5" name="Picture 4" descr="250px-Mars_Valles_Marineris.jpeg"/>
          <p:cNvPicPr>
            <a:picLocks noChangeAspect="1"/>
          </p:cNvPicPr>
          <p:nvPr/>
        </p:nvPicPr>
        <p:blipFill>
          <a:blip r:embed="rId3" cstate="print"/>
          <a:stretch>
            <a:fillRect/>
          </a:stretch>
        </p:blipFill>
        <p:spPr>
          <a:xfrm>
            <a:off x="6172200" y="4343400"/>
            <a:ext cx="1968500" cy="1968500"/>
          </a:xfrm>
          <a:prstGeom prst="rect">
            <a:avLst/>
          </a:prstGeom>
        </p:spPr>
      </p:pic>
    </p:spTree>
    <p:extLst>
      <p:ext uri="{BB962C8B-B14F-4D97-AF65-F5344CB8AC3E}">
        <p14:creationId xmlns:p14="http://schemas.microsoft.com/office/powerpoint/2010/main" xmlns="" val="22473753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Jovian Planets Atmosphere </a:t>
            </a:r>
            <a:endParaRPr lang="en-US" sz="3600" dirty="0"/>
          </a:p>
        </p:txBody>
      </p:sp>
      <p:sp>
        <p:nvSpPr>
          <p:cNvPr id="3" name="Content Placeholder 2"/>
          <p:cNvSpPr>
            <a:spLocks noGrp="1"/>
          </p:cNvSpPr>
          <p:nvPr>
            <p:ph idx="1"/>
          </p:nvPr>
        </p:nvSpPr>
        <p:spPr>
          <a:xfrm>
            <a:off x="457200" y="1600200"/>
            <a:ext cx="4343400" cy="4525963"/>
          </a:xfrm>
        </p:spPr>
        <p:txBody>
          <a:bodyPr>
            <a:normAutofit lnSpcReduction="10000"/>
          </a:bodyPr>
          <a:lstStyle/>
          <a:p>
            <a:r>
              <a:rPr lang="en-US" sz="1600" dirty="0" smtClean="0"/>
              <a:t>Jupiter</a:t>
            </a:r>
          </a:p>
          <a:p>
            <a:pPr lvl="1"/>
            <a:r>
              <a:rPr lang="en-US" sz="1600" dirty="0"/>
              <a:t>It has been suggested that the colors result either from colorful hydrogen compounds welling up from warmer regions, or from colorful compounds associated with trace amounts of elements like sulfur in the atmosphere. </a:t>
            </a:r>
            <a:endParaRPr lang="en-US" sz="1600" dirty="0" smtClean="0"/>
          </a:p>
          <a:p>
            <a:endParaRPr lang="en-US" sz="1600" dirty="0"/>
          </a:p>
          <a:p>
            <a:endParaRPr lang="en-US" sz="1600" dirty="0" smtClean="0"/>
          </a:p>
          <a:p>
            <a:endParaRPr lang="en-US" sz="1600" dirty="0"/>
          </a:p>
          <a:p>
            <a:r>
              <a:rPr lang="en-US" sz="1600" dirty="0" smtClean="0"/>
              <a:t>Saturn</a:t>
            </a:r>
          </a:p>
          <a:p>
            <a:pPr lvl="1"/>
            <a:r>
              <a:rPr lang="en-US" sz="1600" dirty="0"/>
              <a:t>The atmosphere of Saturn, like Jupiter, is only a narrow region, compared to the vast interior of Saturn. The three </a:t>
            </a:r>
            <a:r>
              <a:rPr lang="en-US" sz="1600" dirty="0" err="1"/>
              <a:t>clouddecks</a:t>
            </a:r>
            <a:r>
              <a:rPr lang="en-US" sz="1600" dirty="0"/>
              <a:t> of Saturn are to be found mostly low in the atmosphere, while hazes of smog can be found higher up.</a:t>
            </a:r>
          </a:p>
        </p:txBody>
      </p:sp>
      <p:pic>
        <p:nvPicPr>
          <p:cNvPr id="4" name="Picture 3" descr="240px-Jupiter_by_Cassini-Huygens.jpg"/>
          <p:cNvPicPr>
            <a:picLocks noChangeAspect="1"/>
          </p:cNvPicPr>
          <p:nvPr/>
        </p:nvPicPr>
        <p:blipFill>
          <a:blip r:embed="rId2" cstate="print"/>
          <a:stretch>
            <a:fillRect/>
          </a:stretch>
        </p:blipFill>
        <p:spPr>
          <a:xfrm>
            <a:off x="5867400" y="1524000"/>
            <a:ext cx="2167828" cy="2086535"/>
          </a:xfrm>
          <a:prstGeom prst="rect">
            <a:avLst/>
          </a:prstGeom>
        </p:spPr>
      </p:pic>
      <p:pic>
        <p:nvPicPr>
          <p:cNvPr id="5" name="Picture 4" descr="Saturn1.jpg"/>
          <p:cNvPicPr>
            <a:picLocks noChangeAspect="1"/>
          </p:cNvPicPr>
          <p:nvPr/>
        </p:nvPicPr>
        <p:blipFill>
          <a:blip r:embed="rId3" cstate="print"/>
          <a:stretch>
            <a:fillRect/>
          </a:stretch>
        </p:blipFill>
        <p:spPr>
          <a:xfrm>
            <a:off x="5410200" y="4191000"/>
            <a:ext cx="3364992" cy="1682496"/>
          </a:xfrm>
          <a:prstGeom prst="rect">
            <a:avLst/>
          </a:prstGeom>
        </p:spPr>
      </p:pic>
    </p:spTree>
    <p:extLst>
      <p:ext uri="{BB962C8B-B14F-4D97-AF65-F5344CB8AC3E}">
        <p14:creationId xmlns:p14="http://schemas.microsoft.com/office/powerpoint/2010/main" xmlns="" val="12604652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Jovian Planets Atmosphere</a:t>
            </a:r>
            <a:endParaRPr lang="en-US" dirty="0"/>
          </a:p>
        </p:txBody>
      </p:sp>
      <p:sp>
        <p:nvSpPr>
          <p:cNvPr id="3" name="Content Placeholder 2"/>
          <p:cNvSpPr>
            <a:spLocks noGrp="1"/>
          </p:cNvSpPr>
          <p:nvPr>
            <p:ph idx="1"/>
          </p:nvPr>
        </p:nvSpPr>
        <p:spPr>
          <a:xfrm>
            <a:off x="457200" y="1600200"/>
            <a:ext cx="4267200" cy="4525963"/>
          </a:xfrm>
        </p:spPr>
        <p:txBody>
          <a:bodyPr>
            <a:normAutofit lnSpcReduction="10000"/>
          </a:bodyPr>
          <a:lstStyle/>
          <a:p>
            <a:r>
              <a:rPr lang="en-US" sz="1700" dirty="0" smtClean="0"/>
              <a:t>Uranus</a:t>
            </a:r>
          </a:p>
          <a:p>
            <a:pPr lvl="1"/>
            <a:r>
              <a:rPr lang="en-US" sz="1700" dirty="0"/>
              <a:t>The atmosphere of Uranus is composted mainly of molecular hydrogen and helium. The third most abundant molecule after hydrogen and helium is methane (CH</a:t>
            </a:r>
            <a:r>
              <a:rPr lang="en-US" sz="1700" baseline="-25000" dirty="0"/>
              <a:t>4</a:t>
            </a:r>
            <a:r>
              <a:rPr lang="en-US" sz="1700" dirty="0"/>
              <a:t>). It’s the methane in Uranus’ atmosphere that absorbs the red spectrum visible light and gives it the blue-green color.</a:t>
            </a:r>
            <a:endParaRPr lang="en-US" sz="1700" dirty="0" smtClean="0"/>
          </a:p>
          <a:p>
            <a:endParaRPr lang="en-US" dirty="0"/>
          </a:p>
          <a:p>
            <a:r>
              <a:rPr lang="en-US" sz="1600" dirty="0" smtClean="0"/>
              <a:t>Neptune</a:t>
            </a:r>
          </a:p>
          <a:p>
            <a:pPr lvl="1"/>
            <a:r>
              <a:rPr lang="en-US" sz="1600" dirty="0"/>
              <a:t>Neptune’s atmosphere comprises mostly of hydrogen and helium with a small amount of methane. The thick atmosphere has about 74% hydrogen, 25% helium and about 1% methane. </a:t>
            </a:r>
          </a:p>
        </p:txBody>
      </p:sp>
      <p:pic>
        <p:nvPicPr>
          <p:cNvPr id="4" name="Picture 3" descr="240px-Uranus2.jpg"/>
          <p:cNvPicPr>
            <a:picLocks noChangeAspect="1"/>
          </p:cNvPicPr>
          <p:nvPr/>
        </p:nvPicPr>
        <p:blipFill>
          <a:blip r:embed="rId2" cstate="print"/>
          <a:stretch>
            <a:fillRect/>
          </a:stretch>
        </p:blipFill>
        <p:spPr>
          <a:xfrm>
            <a:off x="6172200" y="1905000"/>
            <a:ext cx="1737360" cy="1737360"/>
          </a:xfrm>
          <a:prstGeom prst="rect">
            <a:avLst/>
          </a:prstGeom>
        </p:spPr>
      </p:pic>
      <p:pic>
        <p:nvPicPr>
          <p:cNvPr id="5" name="Picture 4" descr="240px-Neptune.jpg"/>
          <p:cNvPicPr>
            <a:picLocks noChangeAspect="1"/>
          </p:cNvPicPr>
          <p:nvPr/>
        </p:nvPicPr>
        <p:blipFill>
          <a:blip r:embed="rId3" cstate="print"/>
          <a:stretch>
            <a:fillRect/>
          </a:stretch>
        </p:blipFill>
        <p:spPr>
          <a:xfrm>
            <a:off x="6248400" y="4419600"/>
            <a:ext cx="1828800" cy="1798320"/>
          </a:xfrm>
          <a:prstGeom prst="rect">
            <a:avLst/>
          </a:prstGeom>
        </p:spPr>
      </p:pic>
    </p:spTree>
    <p:extLst>
      <p:ext uri="{BB962C8B-B14F-4D97-AF65-F5344CB8AC3E}">
        <p14:creationId xmlns:p14="http://schemas.microsoft.com/office/powerpoint/2010/main" xmlns="" val="10003897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Temperature </a:t>
            </a:r>
            <a:endParaRPr lang="en-US" dirty="0"/>
          </a:p>
        </p:txBody>
      </p:sp>
      <p:sp>
        <p:nvSpPr>
          <p:cNvPr id="3" name="Subtitle 2"/>
          <p:cNvSpPr>
            <a:spLocks noGrp="1"/>
          </p:cNvSpPr>
          <p:nvPr>
            <p:ph type="subTitle" idx="1"/>
          </p:nvPr>
        </p:nvSpPr>
        <p:spPr/>
        <p:txBody>
          <a:bodyPr/>
          <a:lstStyle/>
          <a:p>
            <a:r>
              <a:rPr lang="en-US" dirty="0" smtClean="0"/>
              <a:t>Taesha Taylor</a:t>
            </a:r>
          </a:p>
          <a:p>
            <a:r>
              <a:rPr lang="en-US" dirty="0" smtClean="0"/>
              <a:t>Terrell Parker</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657600"/>
            <a:ext cx="6400800" cy="1752600"/>
          </a:xfrm>
        </p:spPr>
        <p:txBody>
          <a:bodyPr/>
          <a:lstStyle/>
          <a:p>
            <a:r>
              <a:rPr lang="en-US" dirty="0" smtClean="0"/>
              <a:t>Lee Hinds</a:t>
            </a:r>
          </a:p>
          <a:p>
            <a:r>
              <a:rPr lang="en-US" dirty="0" smtClean="0"/>
              <a:t>Keenan </a:t>
            </a:r>
            <a:r>
              <a:rPr lang="en-US" dirty="0" err="1" smtClean="0"/>
              <a:t>Daufelt</a:t>
            </a:r>
            <a:endParaRPr lang="en-US" dirty="0"/>
          </a:p>
        </p:txBody>
      </p:sp>
      <p:sp>
        <p:nvSpPr>
          <p:cNvPr id="2" name="Title 1"/>
          <p:cNvSpPr>
            <a:spLocks noGrp="1"/>
          </p:cNvSpPr>
          <p:nvPr>
            <p:ph type="title"/>
          </p:nvPr>
        </p:nvSpPr>
        <p:spPr>
          <a:xfrm>
            <a:off x="-1981200" y="1752600"/>
            <a:ext cx="7772400" cy="1470025"/>
          </a:xfrm>
        </p:spPr>
        <p:txBody>
          <a:bodyPr/>
          <a:lstStyle/>
          <a:p>
            <a:r>
              <a:rPr lang="en-US" dirty="0" smtClean="0"/>
              <a:t>VENUS</a:t>
            </a:r>
            <a:endParaRPr lang="en-US" dirty="0"/>
          </a:p>
        </p:txBody>
      </p:sp>
      <p:pic>
        <p:nvPicPr>
          <p:cNvPr id="1026" name="Picture 2" descr="http://apod.nasa.gov/apod/image/0509/venus180hem_magellan_bi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94201" y="16933"/>
            <a:ext cx="4749799" cy="4749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13069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Jovial Planets Temperature ranges</a:t>
            </a:r>
            <a:endParaRPr lang="en-US" dirty="0"/>
          </a:p>
        </p:txBody>
      </p:sp>
      <p:sp>
        <p:nvSpPr>
          <p:cNvPr id="5" name="Content Placeholder 4"/>
          <p:cNvSpPr>
            <a:spLocks noGrp="1"/>
          </p:cNvSpPr>
          <p:nvPr>
            <p:ph sz="half" idx="1"/>
          </p:nvPr>
        </p:nvSpPr>
        <p:spPr/>
        <p:txBody>
          <a:bodyPr/>
          <a:lstStyle/>
          <a:p>
            <a:r>
              <a:rPr lang="en-US" dirty="0" smtClean="0"/>
              <a:t>Jupiter is 120K=-153 degrees Celsius -244 degrees  Fahrenheit </a:t>
            </a:r>
          </a:p>
          <a:p>
            <a:r>
              <a:rPr lang="en-US" dirty="0" smtClean="0"/>
              <a:t>  Saturn  is 88K -185 Celsius -290 Fahrenheit </a:t>
            </a:r>
          </a:p>
          <a:p>
            <a:r>
              <a:rPr lang="en-US" dirty="0" smtClean="0"/>
              <a:t>Uranus is 59K -350 Fahrenheit</a:t>
            </a:r>
          </a:p>
          <a:p>
            <a:r>
              <a:rPr lang="en-US" dirty="0" smtClean="0"/>
              <a:t>Neptune s 48K</a:t>
            </a:r>
          </a:p>
          <a:p>
            <a:pPr>
              <a:buNone/>
            </a:pPr>
            <a:endParaRPr lang="en-US" dirty="0" smtClean="0"/>
          </a:p>
        </p:txBody>
      </p:sp>
      <p:pic>
        <p:nvPicPr>
          <p:cNvPr id="7" name="Content Placeholder 6" descr="PIA01483.jpg"/>
          <p:cNvPicPr>
            <a:picLocks noGrp="1" noChangeAspect="1"/>
          </p:cNvPicPr>
          <p:nvPr>
            <p:ph sz="half" idx="2"/>
          </p:nvPr>
        </p:nvPicPr>
        <p:blipFill>
          <a:blip r:embed="rId2" cstate="print"/>
          <a:stretch>
            <a:fillRect/>
          </a:stretch>
        </p:blipFill>
        <p:spPr>
          <a:xfrm>
            <a:off x="5095875" y="2866231"/>
            <a:ext cx="3143250" cy="2438400"/>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Terrestrial Planets Temperatures </a:t>
            </a:r>
            <a:endParaRPr lang="en-US" dirty="0"/>
          </a:p>
        </p:txBody>
      </p:sp>
      <p:sp>
        <p:nvSpPr>
          <p:cNvPr id="3" name="Content Placeholder 2"/>
          <p:cNvSpPr>
            <a:spLocks noGrp="1"/>
          </p:cNvSpPr>
          <p:nvPr>
            <p:ph sz="half" idx="1"/>
          </p:nvPr>
        </p:nvSpPr>
        <p:spPr/>
        <p:txBody>
          <a:bodyPr/>
          <a:lstStyle/>
          <a:p>
            <a:r>
              <a:rPr lang="en-US" dirty="0" smtClean="0"/>
              <a:t>Mercury is -270 Fahrenheit to 800</a:t>
            </a:r>
          </a:p>
          <a:p>
            <a:r>
              <a:rPr lang="en-US" dirty="0" smtClean="0"/>
              <a:t>Venus is 726 K (452°C = 870°F). </a:t>
            </a:r>
          </a:p>
          <a:p>
            <a:r>
              <a:rPr lang="en-US" dirty="0" smtClean="0"/>
              <a:t>Earth  -127°F to 136°F (-88°C to 58°C; 185 K to 311 K</a:t>
            </a:r>
          </a:p>
          <a:p>
            <a:r>
              <a:rPr lang="en-US" dirty="0" smtClean="0"/>
              <a:t>Mars -81 °F (-63 °C). low of -220° F(-140° C)</a:t>
            </a:r>
          </a:p>
        </p:txBody>
      </p:sp>
      <p:pic>
        <p:nvPicPr>
          <p:cNvPr id="5" name="Content Placeholder 4" descr="Terrestrial_Planet1.jpg"/>
          <p:cNvPicPr>
            <a:picLocks noGrp="1" noChangeAspect="1"/>
          </p:cNvPicPr>
          <p:nvPr>
            <p:ph sz="half" idx="2"/>
          </p:nvPr>
        </p:nvPicPr>
        <p:blipFill>
          <a:blip r:embed="rId2" cstate="print"/>
          <a:stretch>
            <a:fillRect/>
          </a:stretch>
        </p:blipFill>
        <p:spPr>
          <a:xfrm>
            <a:off x="4648200" y="2369026"/>
            <a:ext cx="4038600" cy="343281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Jovial VS. Terrestrial </a:t>
            </a:r>
            <a:endParaRPr lang="en-US" dirty="0"/>
          </a:p>
        </p:txBody>
      </p:sp>
      <p:pic>
        <p:nvPicPr>
          <p:cNvPr id="5" name="Content Placeholder 4" descr="solar_system1.jpg"/>
          <p:cNvPicPr>
            <a:picLocks noGrp="1" noChangeAspect="1"/>
          </p:cNvPicPr>
          <p:nvPr>
            <p:ph idx="1"/>
          </p:nvPr>
        </p:nvPicPr>
        <p:blipFill>
          <a:blip r:embed="rId2" cstate="print"/>
          <a:stretch>
            <a:fillRect/>
          </a:stretch>
        </p:blipFill>
        <p:spPr>
          <a:xfrm>
            <a:off x="1143001" y="1475614"/>
            <a:ext cx="6540802" cy="4107623"/>
          </a:xfrm>
        </p:spPr>
      </p:pic>
      <p:sp>
        <p:nvSpPr>
          <p:cNvPr id="6" name="TextBox 5"/>
          <p:cNvSpPr txBox="1"/>
          <p:nvPr/>
        </p:nvSpPr>
        <p:spPr>
          <a:xfrm>
            <a:off x="1371600" y="6019800"/>
            <a:ext cx="4419600" cy="646331"/>
          </a:xfrm>
          <a:prstGeom prst="rect">
            <a:avLst/>
          </a:prstGeom>
          <a:noFill/>
        </p:spPr>
        <p:txBody>
          <a:bodyPr wrap="square" rtlCol="0">
            <a:spAutoFit/>
          </a:bodyPr>
          <a:lstStyle/>
          <a:p>
            <a:r>
              <a:rPr lang="en-US" dirty="0" smtClean="0">
                <a:hlinkClick r:id="rId3"/>
              </a:rPr>
              <a:t>http://www.youtube.com/watch?v=ldF9FQ8hK3A</a:t>
            </a:r>
            <a:r>
              <a:rPr lang="en-US" dirty="0" smtClean="0"/>
              <a:t> </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Google. (2012, Feb 14). </a:t>
            </a:r>
            <a:r>
              <a:rPr lang="en-US" i="1" dirty="0" smtClean="0"/>
              <a:t>Google Images</a:t>
            </a:r>
            <a:r>
              <a:rPr lang="en-US" dirty="0" smtClean="0"/>
              <a:t>. Retrieved Feb 14, 2012, from Google Images: http://www.google.com/imgres?hl=en&amp;biw=1366&amp;bih=477&amp;tbm=isch&amp;tbnid=sqwJQQsLOPqJHM:&amp;imgrefurl=http://www.giantworlds.org/family_of_the_sun.php&amp;docid=y7kpL-MoIDkghM&amp;imgurl=http://www.giantworlds.org/images/solar_system1.jpg&amp;w=500&amp;h=314&amp;ei=Yik7T-b8MM-ftwfJtp</a:t>
            </a:r>
          </a:p>
          <a:p>
            <a:r>
              <a:rPr lang="en-US" dirty="0" smtClean="0"/>
              <a:t>learning, e. (2012, feb 14). </a:t>
            </a:r>
            <a:r>
              <a:rPr lang="en-US" i="1" dirty="0" smtClean="0"/>
              <a:t>all about astronomy</a:t>
            </a:r>
            <a:r>
              <a:rPr lang="en-US" dirty="0" smtClean="0"/>
              <a:t>. Retrieved feb 14, 2012, from enchanted learning: http://www.enchantedlearning.com/subjects/astronomy/planets/mars/</a:t>
            </a:r>
          </a:p>
          <a:p>
            <a:r>
              <a:rPr lang="en-US" dirty="0" smtClean="0"/>
              <a:t>Youtube. (2012, Feb 14). </a:t>
            </a:r>
            <a:r>
              <a:rPr lang="en-US" i="1" dirty="0" smtClean="0"/>
              <a:t>Planet tempture</a:t>
            </a:r>
            <a:r>
              <a:rPr lang="en-US" dirty="0" smtClean="0"/>
              <a:t>. Retrieved Feb 14, 2012, from youtube: http://www.youtube.com/watch?v=ldF9FQ8hK3A</a:t>
            </a:r>
          </a:p>
          <a:p>
            <a:r>
              <a:rPr lang="en-US" dirty="0" smtClean="0"/>
              <a:t> </a:t>
            </a:r>
          </a:p>
          <a:p>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457200" y="4025900"/>
            <a:ext cx="8229600" cy="787400"/>
          </a:xfrm>
        </p:spPr>
        <p:txBody>
          <a:bodyPr/>
          <a:lstStyle/>
          <a:p>
            <a:r>
              <a:rPr lang="en-US" smtClean="0"/>
              <a:t>Composition</a:t>
            </a:r>
          </a:p>
        </p:txBody>
      </p:sp>
      <p:sp>
        <p:nvSpPr>
          <p:cNvPr id="14339" name="Subtitle 2"/>
          <p:cNvSpPr>
            <a:spLocks noGrp="1"/>
          </p:cNvSpPr>
          <p:nvPr>
            <p:ph type="subTitle" idx="1"/>
          </p:nvPr>
        </p:nvSpPr>
        <p:spPr>
          <a:xfrm>
            <a:off x="457200" y="4857750"/>
            <a:ext cx="8229600" cy="1174750"/>
          </a:xfrm>
        </p:spPr>
        <p:txBody>
          <a:bodyPr/>
          <a:lstStyle/>
          <a:p>
            <a:r>
              <a:rPr lang="en-US" smtClean="0"/>
              <a:t>Andre Elias</a:t>
            </a:r>
          </a:p>
          <a:p>
            <a:r>
              <a:rPr lang="en-US" smtClean="0"/>
              <a:t>Barbara Ubando</a:t>
            </a:r>
          </a:p>
        </p:txBody>
      </p:sp>
      <p:pic>
        <p:nvPicPr>
          <p:cNvPr id="14340"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06613" y="228600"/>
            <a:ext cx="5064125"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93675" y="274638"/>
            <a:ext cx="4452938" cy="1143000"/>
          </a:xfrm>
        </p:spPr>
        <p:txBody>
          <a:bodyPr/>
          <a:lstStyle/>
          <a:p>
            <a:r>
              <a:rPr lang="en-US" smtClean="0"/>
              <a:t>Jovian Planets</a:t>
            </a:r>
          </a:p>
        </p:txBody>
      </p:sp>
      <p:sp>
        <p:nvSpPr>
          <p:cNvPr id="3" name="Content Placeholder 2"/>
          <p:cNvSpPr>
            <a:spLocks noGrp="1"/>
          </p:cNvSpPr>
          <p:nvPr>
            <p:ph idx="1"/>
          </p:nvPr>
        </p:nvSpPr>
        <p:spPr>
          <a:xfrm>
            <a:off x="1447800" y="1066800"/>
            <a:ext cx="6934200" cy="2971800"/>
          </a:xfrm>
        </p:spPr>
        <p:txBody>
          <a:bodyPr>
            <a:normAutofit fontScale="92500"/>
          </a:bodyPr>
          <a:lstStyle/>
          <a:p>
            <a:r>
              <a:rPr lang="en-US" sz="2600" b="1" dirty="0" smtClean="0"/>
              <a:t>Jupiter, Saturn, Uranus, and Neptune are gas planets composed of hydrogen and helium.</a:t>
            </a:r>
          </a:p>
          <a:p>
            <a:r>
              <a:rPr lang="en-US" sz="2600" b="1" dirty="0" smtClean="0"/>
              <a:t>Jupiter: Hydrogen 90%  Helium 9%</a:t>
            </a:r>
          </a:p>
          <a:p>
            <a:r>
              <a:rPr lang="en-US" sz="2600" b="1" dirty="0" smtClean="0"/>
              <a:t>Saturn: Hydrogen 88%  Helium 11%</a:t>
            </a:r>
          </a:p>
          <a:p>
            <a:r>
              <a:rPr lang="en-US" sz="2600" b="1" dirty="0" smtClean="0"/>
              <a:t>Uranus: Hydrogen 83%  Helium 15% Methane 2%</a:t>
            </a:r>
          </a:p>
          <a:p>
            <a:r>
              <a:rPr lang="en-US" sz="2600" b="1" dirty="0" smtClean="0"/>
              <a:t>Neptune: </a:t>
            </a:r>
            <a:r>
              <a:rPr lang="en-US" sz="2600" dirty="0" smtClean="0">
                <a:solidFill>
                  <a:srgbClr val="FFFFFF"/>
                </a:solidFill>
              </a:rPr>
              <a:t>Hydrogen 75% Helium 25% Methane 1%</a:t>
            </a:r>
            <a:endParaRPr lang="en-US" sz="2600" b="1" dirty="0" smtClean="0">
              <a:solidFill>
                <a:srgbClr val="FFFFFF"/>
              </a:solidFill>
            </a:endParaRPr>
          </a:p>
          <a:p>
            <a:endParaRPr lang="en-US" sz="2600" dirty="0" smtClean="0"/>
          </a:p>
        </p:txBody>
      </p:sp>
      <p:pic>
        <p:nvPicPr>
          <p:cNvPr id="1536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2200" y="3657600"/>
            <a:ext cx="4267200" cy="2943596"/>
          </a:xfrm>
          <a:prstGeom prst="rect">
            <a:avLst/>
          </a:prstGeom>
          <a:noFill/>
          <a:ln>
            <a:noFill/>
          </a:ln>
          <a:extLst>
            <a:ext uri="{909E8E84-426E-40DD-AFC4-6F175D3DCCD1}">
              <a14:hiddenFill xmlns:a14="http://schemas.microsoft.com/office/drawing/2010/main" xmlns="">
                <a:solidFill>
                  <a:srgbClr val="FFFFFF">
                    <a:alpha val="34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Terrestial Planets</a:t>
            </a:r>
          </a:p>
        </p:txBody>
      </p:sp>
      <p:sp>
        <p:nvSpPr>
          <p:cNvPr id="16387" name="Content Placeholder 2"/>
          <p:cNvSpPr>
            <a:spLocks noGrp="1"/>
          </p:cNvSpPr>
          <p:nvPr>
            <p:ph sz="half" idx="1"/>
          </p:nvPr>
        </p:nvSpPr>
        <p:spPr>
          <a:xfrm>
            <a:off x="457200" y="1774825"/>
            <a:ext cx="3932238" cy="3873500"/>
          </a:xfrm>
        </p:spPr>
        <p:txBody>
          <a:bodyPr/>
          <a:lstStyle/>
          <a:p>
            <a:r>
              <a:rPr lang="en-US" b="1" smtClean="0"/>
              <a:t>Mercury, Venus, Earth, and Mars are composed primarily of rock and metal.</a:t>
            </a:r>
          </a:p>
          <a:p>
            <a:r>
              <a:rPr lang="en-US" b="1" smtClean="0"/>
              <a:t>Mercury: </a:t>
            </a:r>
          </a:p>
          <a:p>
            <a:endParaRPr lang="en-US" smtClean="0"/>
          </a:p>
        </p:txBody>
      </p:sp>
      <p:sp>
        <p:nvSpPr>
          <p:cNvPr id="16388" name="Content Placeholder 4"/>
          <p:cNvSpPr>
            <a:spLocks noGrp="1"/>
          </p:cNvSpPr>
          <p:nvPr>
            <p:ph sz="half" idx="2"/>
          </p:nvPr>
        </p:nvSpPr>
        <p:spPr>
          <a:xfrm>
            <a:off x="4754563" y="1774825"/>
            <a:ext cx="3932237" cy="3873500"/>
          </a:xfrm>
        </p:spPr>
        <p:txBody>
          <a:bodyPr/>
          <a:lstStyle/>
          <a:p>
            <a:r>
              <a:rPr lang="en-US" b="1" smtClean="0"/>
              <a:t>Venus</a:t>
            </a:r>
            <a:r>
              <a:rPr lang="en-US" smtClean="0"/>
              <a:t>: 20% ofsolidified lava 70% of rolling uplands 10% highlands </a:t>
            </a:r>
          </a:p>
        </p:txBody>
      </p:sp>
      <p:pic>
        <p:nvPicPr>
          <p:cNvPr id="16389"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4191000"/>
            <a:ext cx="28448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6400" y="3429000"/>
            <a:ext cx="28448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Terrestial Planets cont.</a:t>
            </a:r>
          </a:p>
        </p:txBody>
      </p:sp>
      <p:sp>
        <p:nvSpPr>
          <p:cNvPr id="17411" name="Content Placeholder 2"/>
          <p:cNvSpPr>
            <a:spLocks noGrp="1"/>
          </p:cNvSpPr>
          <p:nvPr>
            <p:ph sz="half" idx="1"/>
          </p:nvPr>
        </p:nvSpPr>
        <p:spPr>
          <a:xfrm>
            <a:off x="457200" y="1774825"/>
            <a:ext cx="3932238" cy="3873500"/>
          </a:xfrm>
        </p:spPr>
        <p:txBody>
          <a:bodyPr/>
          <a:lstStyle/>
          <a:p>
            <a:r>
              <a:rPr lang="en-US" b="1" smtClean="0"/>
              <a:t>Earth</a:t>
            </a:r>
            <a:r>
              <a:rPr lang="en-US" smtClean="0"/>
              <a:t>: 78% nitrogen, 21% oxygen, 0.9% argon, 0.03% carbon dioxide, and trace amounts of other gases.</a:t>
            </a:r>
          </a:p>
        </p:txBody>
      </p:sp>
      <p:sp>
        <p:nvSpPr>
          <p:cNvPr id="17412" name="Content Placeholder 3"/>
          <p:cNvSpPr>
            <a:spLocks noGrp="1"/>
          </p:cNvSpPr>
          <p:nvPr>
            <p:ph sz="half" idx="2"/>
          </p:nvPr>
        </p:nvSpPr>
        <p:spPr>
          <a:xfrm>
            <a:off x="4754563" y="1774825"/>
            <a:ext cx="3932237" cy="3873500"/>
          </a:xfrm>
        </p:spPr>
        <p:txBody>
          <a:bodyPr/>
          <a:lstStyle/>
          <a:p>
            <a:r>
              <a:rPr lang="en-US" b="1" smtClean="0"/>
              <a:t>Mars</a:t>
            </a:r>
            <a:r>
              <a:rPr lang="en-US" smtClean="0"/>
              <a:t>: Crust and surface made of iron-rich basaltic rock, mantle is </a:t>
            </a:r>
          </a:p>
        </p:txBody>
      </p:sp>
      <p:pic>
        <p:nvPicPr>
          <p:cNvPr id="17413" name="Pictur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4051300"/>
            <a:ext cx="3670300" cy="280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0600" y="4083050"/>
            <a:ext cx="3656012" cy="277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0"/>
            <a:ext cx="4189413" cy="836613"/>
          </a:xfrm>
        </p:spPr>
        <p:txBody>
          <a:bodyPr/>
          <a:lstStyle/>
          <a:p>
            <a:r>
              <a:rPr lang="en-US" smtClean="0"/>
              <a:t>References</a:t>
            </a:r>
          </a:p>
        </p:txBody>
      </p:sp>
      <p:sp>
        <p:nvSpPr>
          <p:cNvPr id="3" name="Content Placeholder 2"/>
          <p:cNvSpPr>
            <a:spLocks noGrp="1"/>
          </p:cNvSpPr>
          <p:nvPr>
            <p:ph idx="1"/>
          </p:nvPr>
        </p:nvSpPr>
        <p:spPr>
          <a:xfrm>
            <a:off x="0" y="836613"/>
            <a:ext cx="9144000" cy="6021387"/>
          </a:xfrm>
        </p:spPr>
        <p:txBody>
          <a:bodyPr>
            <a:normAutofit/>
          </a:bodyPr>
          <a:lstStyle/>
          <a:p>
            <a:pPr>
              <a:lnSpc>
                <a:spcPct val="80000"/>
              </a:lnSpc>
            </a:pPr>
            <a:r>
              <a:rPr lang="en-US" sz="1600" smtClean="0"/>
              <a:t>1994 - 2011 ©</a:t>
            </a:r>
            <a:r>
              <a:rPr lang="en-US" sz="1600" smtClean="0">
                <a:solidFill>
                  <a:srgbClr val="000000"/>
                </a:solidFill>
              </a:rPr>
              <a:t> </a:t>
            </a:r>
            <a:r>
              <a:rPr lang="en-US" sz="1600" smtClean="0"/>
              <a:t>Copyright Nine Planets - A guide to our solar system and beyond. [http://nineplanets.org/overview.html]</a:t>
            </a:r>
          </a:p>
          <a:p>
            <a:pPr>
              <a:lnSpc>
                <a:spcPct val="80000"/>
              </a:lnSpc>
            </a:pPr>
            <a:r>
              <a:rPr lang="en-US" sz="1600" smtClean="0"/>
              <a:t>Jupiter Composition[http://abyss.uoregon.edu/~js/ast221/lectures/lec15.html]</a:t>
            </a:r>
          </a:p>
          <a:p>
            <a:pPr>
              <a:lnSpc>
                <a:spcPct val="80000"/>
              </a:lnSpc>
            </a:pPr>
            <a:r>
              <a:rPr lang="en-US" sz="1600" smtClean="0"/>
              <a:t>General Information on Uranus [http://www.enchantedlearning.com/subjects/astronomy/planets/uranus/]</a:t>
            </a:r>
          </a:p>
          <a:p>
            <a:pPr>
              <a:lnSpc>
                <a:spcPct val="80000"/>
              </a:lnSpc>
            </a:pPr>
            <a:r>
              <a:rPr lang="en-US" sz="1600" smtClean="0"/>
              <a:t>Inside Neptune [http://www.enchantedlearning.com/subjects/astronomy/planets/neptune/]</a:t>
            </a:r>
          </a:p>
          <a:p>
            <a:pPr>
              <a:lnSpc>
                <a:spcPct val="80000"/>
              </a:lnSpc>
            </a:pPr>
            <a:r>
              <a:rPr lang="en-US" sz="1600" smtClean="0"/>
              <a:t>Inside Mercury [http://www.enchantedlearning.com/subjects/astronomy/planets/mercury/]</a:t>
            </a:r>
          </a:p>
          <a:p>
            <a:pPr>
              <a:lnSpc>
                <a:spcPct val="80000"/>
              </a:lnSpc>
            </a:pPr>
            <a:r>
              <a:rPr lang="en-US" sz="1600" smtClean="0"/>
              <a:t>Inside Venus [http://www.enchantedlearning.com/subjects/astronomy/planets/venus/venusinside.shtml]</a:t>
            </a:r>
          </a:p>
          <a:p>
            <a:pPr>
              <a:lnSpc>
                <a:spcPct val="80000"/>
              </a:lnSpc>
            </a:pPr>
            <a:r>
              <a:rPr lang="en-US" sz="1600" smtClean="0"/>
              <a:t>Inside Earth [http://www.enchantedlearning.com/subjects/astronomy/planets/earth/Inside.shtml]</a:t>
            </a:r>
          </a:p>
          <a:p>
            <a:pPr>
              <a:lnSpc>
                <a:spcPct val="80000"/>
              </a:lnSpc>
            </a:pPr>
            <a:r>
              <a:rPr lang="en-US" sz="1600" smtClean="0"/>
              <a:t>Inside Mars [http://www.enchantedlearning.com/subjects/astronomy/planets/mars/]</a:t>
            </a:r>
          </a:p>
          <a:p>
            <a:pPr>
              <a:lnSpc>
                <a:spcPct val="80000"/>
              </a:lnSpc>
            </a:pPr>
            <a:r>
              <a:rPr lang="en-US" sz="1500" smtClean="0"/>
              <a:t>Jovian Planets Image [http://www.google.com/imgres?imgurl=http://www.physics.uc.edu/~sitko/Fall2002/11-JPint/jp-int_files/image002.gif&amp;imgrefurl=http://www.physics.uc.edu/~sitko/Fall2002/11-JPint/jp-int.html&amp;h=298&amp;w=432&amp;sz=56&amp;tbnid=idkE5cXmFqlfcM:&amp;tbnh=95&amp;tbnw=137&amp;prev=/search%3Fq%3Djovian%2Bplanets%26tbm%3Disch%26tbo%3Du&amp;zoom=1&amp;q=jovian+planets&amp;docid=ggbasnEGmGSw1M&amp;sa=X&amp;ei=WiY7T8YKheG2B4yvnPUK&amp;ved=0CDkQ9QEwAQ&amp;dur=352] </a:t>
            </a:r>
            <a:endParaRPr lang="en-US" sz="1500" u="sng" smtClean="0"/>
          </a:p>
          <a:p>
            <a:pPr>
              <a:lnSpc>
                <a:spcPct val="80000"/>
              </a:lnSpc>
            </a:pPr>
            <a:endParaRPr lang="en-US" sz="150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889930" y="5613407"/>
            <a:ext cx="6400800" cy="959936"/>
          </a:xfrm>
        </p:spPr>
        <p:txBody>
          <a:bodyPr>
            <a:normAutofit fontScale="62500" lnSpcReduction="20000"/>
          </a:bodyPr>
          <a:lstStyle/>
          <a:p>
            <a:r>
              <a:rPr lang="en-US" dirty="0" smtClean="0"/>
              <a:t>By: Hiram Cruz</a:t>
            </a:r>
          </a:p>
          <a:p>
            <a:r>
              <a:rPr lang="en-US" dirty="0" smtClean="0"/>
              <a:t>Kris </a:t>
            </a:r>
            <a:r>
              <a:rPr lang="en-US" dirty="0" err="1" smtClean="0"/>
              <a:t>Szlakowski</a:t>
            </a:r>
            <a:endParaRPr lang="en-US" dirty="0" smtClean="0"/>
          </a:p>
          <a:p>
            <a:r>
              <a:rPr lang="en-US" dirty="0" smtClean="0"/>
              <a:t>Astronomy 2012</a:t>
            </a:r>
            <a:endParaRPr lang="en-US" dirty="0"/>
          </a:p>
        </p:txBody>
      </p:sp>
      <p:sp>
        <p:nvSpPr>
          <p:cNvPr id="3" name="Title 2"/>
          <p:cNvSpPr>
            <a:spLocks noGrp="1"/>
          </p:cNvSpPr>
          <p:nvPr>
            <p:ph type="ctrTitle"/>
          </p:nvPr>
        </p:nvSpPr>
        <p:spPr/>
        <p:txBody>
          <a:bodyPr/>
          <a:lstStyle/>
          <a:p>
            <a:r>
              <a:rPr lang="en-US" sz="6000" dirty="0" smtClean="0"/>
              <a:t>Moons</a:t>
            </a:r>
            <a:endParaRPr lang="en-US" sz="6000" dirty="0"/>
          </a:p>
        </p:txBody>
      </p:sp>
    </p:spTree>
    <p:extLst>
      <p:ext uri="{BB962C8B-B14F-4D97-AF65-F5344CB8AC3E}">
        <p14:creationId xmlns:p14="http://schemas.microsoft.com/office/powerpoint/2010/main" xmlns="" val="2142200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52426" y="1463040"/>
            <a:ext cx="2543174" cy="4724400"/>
          </a:xfrm>
          <a:prstGeom prst="rect">
            <a:avLst/>
          </a:prstGeom>
        </p:spPr>
        <p:txBody>
          <a:bodyPr>
            <a:normAutofit fontScale="70000" lnSpcReduction="20000"/>
          </a:bodyPr>
          <a:lstStyle/>
          <a:p>
            <a:endParaRPr lang="en-US" dirty="0" smtClean="0"/>
          </a:p>
          <a:p>
            <a:pPr marL="285750" indent="-285750">
              <a:buFont typeface="Arial" pitchFamily="34" charset="0"/>
              <a:buChar char="•"/>
            </a:pPr>
            <a:r>
              <a:rPr lang="en-US" dirty="0" smtClean="0"/>
              <a:t>Sixth largest Planet</a:t>
            </a:r>
          </a:p>
          <a:p>
            <a:pPr marL="285750" indent="-285750">
              <a:buFont typeface="Arial" pitchFamily="34" charset="0"/>
              <a:buChar char="•"/>
            </a:pPr>
            <a:r>
              <a:rPr lang="en-US" dirty="0" smtClean="0"/>
              <a:t>Earth’s “sister” planet because of size (95% of Earth) and distance from the sun.</a:t>
            </a:r>
            <a:endParaRPr lang="en-US" dirty="0"/>
          </a:p>
          <a:p>
            <a:pPr marL="285750" indent="-285750">
              <a:buFont typeface="Arial" pitchFamily="34" charset="0"/>
              <a:buChar char="•"/>
            </a:pPr>
            <a:r>
              <a:rPr lang="en-US" dirty="0" smtClean="0"/>
              <a:t>Has zero moons</a:t>
            </a:r>
            <a:endParaRPr lang="en-US" dirty="0"/>
          </a:p>
          <a:p>
            <a:pPr marL="285750" indent="-285750">
              <a:buFont typeface="Arial" pitchFamily="34" charset="0"/>
              <a:buChar char="•"/>
            </a:pPr>
            <a:r>
              <a:rPr lang="en-US" dirty="0" smtClean="0"/>
              <a:t>Spins backwards </a:t>
            </a:r>
          </a:p>
          <a:p>
            <a:pPr marL="285750" indent="-285750">
              <a:buFont typeface="Arial" pitchFamily="34" charset="0"/>
              <a:buChar char="•"/>
            </a:pPr>
            <a:r>
              <a:rPr lang="en-US" dirty="0" smtClean="0"/>
              <a:t>One day is 243 Earth days.</a:t>
            </a:r>
          </a:p>
          <a:p>
            <a:pPr marL="285750" indent="-285750">
              <a:buFont typeface="Arial" pitchFamily="34" charset="0"/>
              <a:buChar char="•"/>
            </a:pPr>
            <a:r>
              <a:rPr lang="en-US" dirty="0" smtClean="0"/>
              <a:t>One year is 225 Earth days.</a:t>
            </a:r>
            <a:endParaRPr lang="en-US" dirty="0"/>
          </a:p>
        </p:txBody>
      </p:sp>
      <p:sp>
        <p:nvSpPr>
          <p:cNvPr id="2" name="Title 1"/>
          <p:cNvSpPr>
            <a:spLocks noGrp="1"/>
          </p:cNvSpPr>
          <p:nvPr>
            <p:ph type="title"/>
          </p:nvPr>
        </p:nvSpPr>
        <p:spPr/>
        <p:txBody>
          <a:bodyPr/>
          <a:lstStyle/>
          <a:p>
            <a:r>
              <a:rPr lang="en-US" dirty="0" smtClean="0"/>
              <a:t>Overview</a:t>
            </a:r>
            <a:endParaRPr lang="en-US" dirty="0"/>
          </a:p>
        </p:txBody>
      </p:sp>
      <p:pic>
        <p:nvPicPr>
          <p:cNvPr id="2050" name="Picture 2" descr="T:\venus\venus_&amp;_earth_compared_6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0" y="1264508"/>
            <a:ext cx="5943600" cy="3962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xmlns="" val="34691510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Total moons in our solar system:</a:t>
            </a:r>
            <a:r>
              <a:rPr lang="en-US" dirty="0"/>
              <a:t> </a:t>
            </a:r>
            <a:r>
              <a:rPr lang="en-US" dirty="0" smtClean="0"/>
              <a:t>153*</a:t>
            </a:r>
            <a:r>
              <a:rPr lang="en-US" sz="3200" dirty="0" smtClean="0"/>
              <a:t/>
            </a:r>
            <a:br>
              <a:rPr lang="en-US" sz="3200" dirty="0" smtClean="0"/>
            </a:br>
            <a:r>
              <a:rPr lang="en-US" sz="1800" dirty="0" smtClean="0"/>
              <a:t>*156 if you count </a:t>
            </a:r>
            <a:r>
              <a:rPr lang="en-US" sz="1800" dirty="0" err="1" smtClean="0"/>
              <a:t>pluto</a:t>
            </a:r>
            <a:r>
              <a:rPr lang="en-US" sz="1800" dirty="0" smtClean="0"/>
              <a:t> as a planet</a:t>
            </a:r>
            <a:endParaRPr lang="en-US" sz="1800" dirty="0"/>
          </a:p>
        </p:txBody>
      </p:sp>
      <p:pic>
        <p:nvPicPr>
          <p:cNvPr id="6" name="Content Placeholder 5"/>
          <p:cNvPicPr>
            <a:picLocks noGrp="1" noChangeAspect="1"/>
          </p:cNvPicPr>
          <p:nvPr>
            <p:ph sz="quarter" idx="4294967295"/>
          </p:nvPr>
        </p:nvPicPr>
        <p:blipFill>
          <a:blip r:embed="rId2" cstate="print"/>
          <a:srcRect l="-27015" r="-27015"/>
          <a:stretch>
            <a:fillRect/>
          </a:stretch>
        </p:blipFill>
        <p:spPr>
          <a:xfrm>
            <a:off x="61450" y="1600200"/>
            <a:ext cx="8890483" cy="3892550"/>
          </a:xfrm>
          <a:prstGeom prst="rect">
            <a:avLst/>
          </a:prstGeom>
        </p:spPr>
      </p:pic>
    </p:spTree>
    <p:extLst>
      <p:ext uri="{BB962C8B-B14F-4D97-AF65-F5344CB8AC3E}">
        <p14:creationId xmlns:p14="http://schemas.microsoft.com/office/powerpoint/2010/main" xmlns="" val="24669683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2-02-14 at 7.02.11 PM.png"/>
          <p:cNvPicPr>
            <a:picLocks noGrp="1" noChangeAspect="1"/>
          </p:cNvPicPr>
          <p:nvPr>
            <p:ph sz="quarter" idx="4294967295"/>
          </p:nvPr>
        </p:nvPicPr>
        <p:blipFill>
          <a:blip r:embed="rId2" cstate="print">
            <a:extLst>
              <a:ext uri="{28A0092B-C50C-407E-A947-70E740481C1C}">
                <a14:useLocalDpi xmlns:a14="http://schemas.microsoft.com/office/drawing/2010/main" xmlns="" val="0"/>
              </a:ext>
            </a:extLst>
          </a:blip>
          <a:srcRect l="-68519" r="-68519"/>
          <a:stretch>
            <a:fillRect/>
          </a:stretch>
        </p:blipFill>
        <p:spPr>
          <a:xfrm>
            <a:off x="0" y="1203933"/>
            <a:ext cx="6257218" cy="3248940"/>
          </a:xfrm>
          <a:prstGeom prst="rect">
            <a:avLst/>
          </a:prstGeom>
        </p:spPr>
      </p:pic>
      <p:pic>
        <p:nvPicPr>
          <p:cNvPr id="7" name="Picture 6"/>
          <p:cNvPicPr>
            <a:picLocks noChangeAspect="1"/>
          </p:cNvPicPr>
          <p:nvPr/>
        </p:nvPicPr>
        <p:blipFill>
          <a:blip r:embed="rId3" cstate="print"/>
          <a:stretch>
            <a:fillRect/>
          </a:stretch>
        </p:blipFill>
        <p:spPr>
          <a:xfrm>
            <a:off x="4570341" y="1203934"/>
            <a:ext cx="2448008" cy="3248940"/>
          </a:xfrm>
          <a:prstGeom prst="rect">
            <a:avLst/>
          </a:prstGeom>
        </p:spPr>
      </p:pic>
      <p:sp>
        <p:nvSpPr>
          <p:cNvPr id="8" name="TextBox 7"/>
          <p:cNvSpPr txBox="1"/>
          <p:nvPr/>
        </p:nvSpPr>
        <p:spPr>
          <a:xfrm>
            <a:off x="4805511" y="4508608"/>
            <a:ext cx="3072823" cy="369332"/>
          </a:xfrm>
          <a:prstGeom prst="rect">
            <a:avLst/>
          </a:prstGeom>
          <a:noFill/>
        </p:spPr>
        <p:txBody>
          <a:bodyPr wrap="square" rtlCol="0">
            <a:spAutoFit/>
          </a:bodyPr>
          <a:lstStyle/>
          <a:p>
            <a:r>
              <a:rPr lang="en-US" dirty="0" smtClean="0"/>
              <a:t>Jupiter view from Io</a:t>
            </a:r>
            <a:endParaRPr lang="en-US" dirty="0"/>
          </a:p>
        </p:txBody>
      </p:sp>
      <p:sp>
        <p:nvSpPr>
          <p:cNvPr id="9" name="TextBox 8"/>
          <p:cNvSpPr txBox="1"/>
          <p:nvPr/>
        </p:nvSpPr>
        <p:spPr>
          <a:xfrm>
            <a:off x="2517794" y="375408"/>
            <a:ext cx="3629678" cy="584776"/>
          </a:xfrm>
          <a:prstGeom prst="rect">
            <a:avLst/>
          </a:prstGeom>
          <a:noFill/>
        </p:spPr>
        <p:txBody>
          <a:bodyPr wrap="square" rtlCol="0">
            <a:spAutoFit/>
          </a:bodyPr>
          <a:lstStyle/>
          <a:p>
            <a:r>
              <a:rPr lang="en-US" sz="3200" dirty="0" smtClean="0"/>
              <a:t>MOONS PER PLANET</a:t>
            </a:r>
            <a:endParaRPr lang="en-US" sz="3200" dirty="0"/>
          </a:p>
        </p:txBody>
      </p:sp>
    </p:spTree>
    <p:extLst>
      <p:ext uri="{BB962C8B-B14F-4D97-AF65-F5344CB8AC3E}">
        <p14:creationId xmlns:p14="http://schemas.microsoft.com/office/powerpoint/2010/main" xmlns="" val="16324066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02" y="478478"/>
            <a:ext cx="7924800" cy="1143000"/>
          </a:xfrm>
        </p:spPr>
        <p:txBody>
          <a:bodyPr>
            <a:normAutofit fontScale="90000"/>
          </a:bodyPr>
          <a:lstStyle/>
          <a:p>
            <a:r>
              <a:rPr lang="en-US" dirty="0" smtClean="0"/>
              <a:t>Terrestrial moon</a:t>
            </a:r>
            <a:br>
              <a:rPr lang="en-US" dirty="0" smtClean="0"/>
            </a:br>
            <a:endParaRPr lang="en-US" dirty="0"/>
          </a:p>
        </p:txBody>
      </p:sp>
      <p:sp>
        <p:nvSpPr>
          <p:cNvPr id="3" name="Content Placeholder 2"/>
          <p:cNvSpPr>
            <a:spLocks noGrp="1"/>
          </p:cNvSpPr>
          <p:nvPr>
            <p:ph sz="quarter" idx="4294967295"/>
          </p:nvPr>
        </p:nvSpPr>
        <p:spPr>
          <a:xfrm>
            <a:off x="609600" y="1600200"/>
            <a:ext cx="7924800" cy="4114800"/>
          </a:xfrm>
          <a:prstGeom prst="rect">
            <a:avLst/>
          </a:prstGeom>
        </p:spPr>
        <p:txBody>
          <a:bodyPr/>
          <a:lstStyle/>
          <a:p>
            <a:r>
              <a:rPr lang="en-US" dirty="0" smtClean="0"/>
              <a:t>MERCURY:  0</a:t>
            </a:r>
          </a:p>
          <a:p>
            <a:r>
              <a:rPr lang="en-US" dirty="0" smtClean="0"/>
              <a:t>VENUS:  0</a:t>
            </a:r>
          </a:p>
          <a:p>
            <a:r>
              <a:rPr lang="en-US" dirty="0" smtClean="0"/>
              <a:t>EARTH:  1 (Luna)</a:t>
            </a:r>
          </a:p>
          <a:p>
            <a:r>
              <a:rPr lang="en-US" dirty="0" smtClean="0"/>
              <a:t>MARS:  2 (</a:t>
            </a:r>
            <a:r>
              <a:rPr lang="en-US" dirty="0" err="1" smtClean="0"/>
              <a:t>Phobos</a:t>
            </a:r>
            <a:r>
              <a:rPr lang="en-US" dirty="0" smtClean="0"/>
              <a:t>, </a:t>
            </a:r>
            <a:r>
              <a:rPr lang="en-US" dirty="0" err="1" smtClean="0"/>
              <a:t>Deimos</a:t>
            </a:r>
            <a:r>
              <a:rPr lang="en-US" dirty="0" smtClean="0"/>
              <a:t>) </a:t>
            </a:r>
          </a:p>
        </p:txBody>
      </p:sp>
      <p:pic>
        <p:nvPicPr>
          <p:cNvPr id="4" name="Picture 3"/>
          <p:cNvPicPr>
            <a:picLocks noChangeAspect="1"/>
          </p:cNvPicPr>
          <p:nvPr/>
        </p:nvPicPr>
        <p:blipFill>
          <a:blip r:embed="rId2" cstate="print"/>
          <a:stretch>
            <a:fillRect/>
          </a:stretch>
        </p:blipFill>
        <p:spPr>
          <a:xfrm>
            <a:off x="4029160" y="1269040"/>
            <a:ext cx="2024126" cy="1981200"/>
          </a:xfrm>
          <a:prstGeom prst="rect">
            <a:avLst/>
          </a:prstGeom>
        </p:spPr>
      </p:pic>
      <p:pic>
        <p:nvPicPr>
          <p:cNvPr id="5" name="Picture 4"/>
          <p:cNvPicPr>
            <a:picLocks noChangeAspect="1"/>
          </p:cNvPicPr>
          <p:nvPr/>
        </p:nvPicPr>
        <p:blipFill>
          <a:blip r:embed="rId3" cstate="print"/>
          <a:stretch>
            <a:fillRect/>
          </a:stretch>
        </p:blipFill>
        <p:spPr>
          <a:xfrm>
            <a:off x="6577554" y="3280783"/>
            <a:ext cx="2236779" cy="2236779"/>
          </a:xfrm>
          <a:prstGeom prst="rect">
            <a:avLst/>
          </a:prstGeom>
        </p:spPr>
      </p:pic>
      <p:pic>
        <p:nvPicPr>
          <p:cNvPr id="6" name="Picture 5"/>
          <p:cNvPicPr>
            <a:picLocks noChangeAspect="1"/>
          </p:cNvPicPr>
          <p:nvPr/>
        </p:nvPicPr>
        <p:blipFill>
          <a:blip r:embed="rId4" cstate="print"/>
          <a:stretch>
            <a:fillRect/>
          </a:stretch>
        </p:blipFill>
        <p:spPr>
          <a:xfrm flipH="1">
            <a:off x="2971800" y="4241172"/>
            <a:ext cx="2515783" cy="1928262"/>
          </a:xfrm>
          <a:prstGeom prst="rect">
            <a:avLst/>
          </a:prstGeom>
        </p:spPr>
      </p:pic>
      <p:sp>
        <p:nvSpPr>
          <p:cNvPr id="7" name="TextBox 6"/>
          <p:cNvSpPr txBox="1"/>
          <p:nvPr/>
        </p:nvSpPr>
        <p:spPr>
          <a:xfrm>
            <a:off x="7084478" y="1672822"/>
            <a:ext cx="1934101" cy="523220"/>
          </a:xfrm>
          <a:prstGeom prst="rect">
            <a:avLst/>
          </a:prstGeom>
          <a:noFill/>
        </p:spPr>
        <p:txBody>
          <a:bodyPr wrap="square" rtlCol="0">
            <a:spAutoFit/>
          </a:bodyPr>
          <a:lstStyle/>
          <a:p>
            <a:r>
              <a:rPr lang="en-US" sz="1400" dirty="0" smtClean="0"/>
              <a:t>Martian Moons</a:t>
            </a:r>
          </a:p>
          <a:p>
            <a:r>
              <a:rPr lang="en-US" sz="1400" dirty="0" err="1" smtClean="0"/>
              <a:t>Phobos</a:t>
            </a:r>
            <a:r>
              <a:rPr lang="en-US" sz="1400" dirty="0" smtClean="0"/>
              <a:t> &amp; </a:t>
            </a:r>
            <a:r>
              <a:rPr lang="en-US" sz="1400" dirty="0" err="1" smtClean="0"/>
              <a:t>Deimos</a:t>
            </a:r>
            <a:endParaRPr lang="en-US" sz="1400" dirty="0"/>
          </a:p>
        </p:txBody>
      </p:sp>
      <p:sp>
        <p:nvSpPr>
          <p:cNvPr id="8" name="TextBox 7"/>
          <p:cNvSpPr txBox="1"/>
          <p:nvPr/>
        </p:nvSpPr>
        <p:spPr>
          <a:xfrm>
            <a:off x="1322294" y="5205303"/>
            <a:ext cx="1934101" cy="307777"/>
          </a:xfrm>
          <a:prstGeom prst="rect">
            <a:avLst/>
          </a:prstGeom>
          <a:noFill/>
        </p:spPr>
        <p:txBody>
          <a:bodyPr wrap="square" rtlCol="0">
            <a:spAutoFit/>
          </a:bodyPr>
          <a:lstStyle/>
          <a:p>
            <a:r>
              <a:rPr lang="en-US" sz="1400" dirty="0" smtClean="0"/>
              <a:t>Earth Moon Luna</a:t>
            </a:r>
          </a:p>
        </p:txBody>
      </p:sp>
      <p:cxnSp>
        <p:nvCxnSpPr>
          <p:cNvPr id="10" name="Straight Arrow Connector 9"/>
          <p:cNvCxnSpPr/>
          <p:nvPr/>
        </p:nvCxnSpPr>
        <p:spPr>
          <a:xfrm flipH="1">
            <a:off x="6303032" y="2069748"/>
            <a:ext cx="78144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126781" y="2179507"/>
            <a:ext cx="0" cy="1034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791731" y="6310208"/>
            <a:ext cx="5022602" cy="307777"/>
          </a:xfrm>
          <a:prstGeom prst="rect">
            <a:avLst/>
          </a:prstGeom>
          <a:noFill/>
        </p:spPr>
        <p:txBody>
          <a:bodyPr wrap="square" rtlCol="0">
            <a:spAutoFit/>
          </a:bodyPr>
          <a:lstStyle/>
          <a:p>
            <a:r>
              <a:rPr lang="en-US" sz="1400" dirty="0" smtClean="0"/>
              <a:t>Reference: http</a:t>
            </a:r>
            <a:r>
              <a:rPr lang="en-US" sz="1400" dirty="0"/>
              <a:t>://</a:t>
            </a:r>
            <a:r>
              <a:rPr lang="en-US" sz="1400" dirty="0" err="1"/>
              <a:t>www.go-astronomy.com</a:t>
            </a:r>
            <a:r>
              <a:rPr lang="en-US" sz="1400" dirty="0"/>
              <a:t>/planets/planet-</a:t>
            </a:r>
            <a:r>
              <a:rPr lang="en-US" sz="1400" dirty="0" err="1"/>
              <a:t>moons.htm</a:t>
            </a:r>
            <a:endParaRPr lang="en-US" sz="1400" dirty="0"/>
          </a:p>
        </p:txBody>
      </p:sp>
    </p:spTree>
    <p:extLst>
      <p:ext uri="{BB962C8B-B14F-4D97-AF65-F5344CB8AC3E}">
        <p14:creationId xmlns:p14="http://schemas.microsoft.com/office/powerpoint/2010/main" xmlns="" val="17419931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7924800" cy="555243"/>
          </a:xfrm>
        </p:spPr>
        <p:txBody>
          <a:bodyPr>
            <a:normAutofit fontScale="90000"/>
          </a:bodyPr>
          <a:lstStyle/>
          <a:p>
            <a:r>
              <a:rPr lang="en-US" dirty="0" smtClean="0"/>
              <a:t>JOVIAN PLANETARY MOON COUNT AND NAMES</a:t>
            </a:r>
            <a:endParaRPr lang="en-US" dirty="0"/>
          </a:p>
        </p:txBody>
      </p:sp>
      <p:sp>
        <p:nvSpPr>
          <p:cNvPr id="3" name="Content Placeholder 2"/>
          <p:cNvSpPr>
            <a:spLocks noGrp="1"/>
          </p:cNvSpPr>
          <p:nvPr>
            <p:ph sz="quarter" idx="4294967295"/>
          </p:nvPr>
        </p:nvSpPr>
        <p:spPr>
          <a:xfrm>
            <a:off x="609600" y="1470646"/>
            <a:ext cx="7924800" cy="4483608"/>
          </a:xfrm>
          <a:prstGeom prst="rect">
            <a:avLst/>
          </a:prstGeom>
        </p:spPr>
        <p:txBody>
          <a:bodyPr>
            <a:normAutofit fontScale="62500" lnSpcReduction="20000"/>
          </a:bodyPr>
          <a:lstStyle/>
          <a:p>
            <a:r>
              <a:rPr lang="en-US" dirty="0" smtClean="0"/>
              <a:t>JUPITER: 63</a:t>
            </a:r>
          </a:p>
          <a:p>
            <a:pPr lvl="1"/>
            <a:r>
              <a:rPr lang="en-US" dirty="0" smtClean="0"/>
              <a:t>Io</a:t>
            </a:r>
            <a:r>
              <a:rPr lang="en-US" dirty="0"/>
              <a:t>, Europa, Ganymede, </a:t>
            </a:r>
            <a:r>
              <a:rPr lang="en-US" dirty="0" err="1"/>
              <a:t>Callisto</a:t>
            </a:r>
            <a:r>
              <a:rPr lang="en-US" dirty="0"/>
              <a:t> (Galilean moons)</a:t>
            </a:r>
            <a:r>
              <a:rPr lang="en-US" dirty="0" smtClean="0"/>
              <a:t>; </a:t>
            </a:r>
            <a:r>
              <a:rPr lang="en-US" dirty="0" err="1" smtClean="0"/>
              <a:t>Amalthea</a:t>
            </a:r>
            <a:r>
              <a:rPr lang="en-US" dirty="0"/>
              <a:t>, </a:t>
            </a:r>
            <a:r>
              <a:rPr lang="en-US" dirty="0" err="1"/>
              <a:t>Himalia</a:t>
            </a:r>
            <a:r>
              <a:rPr lang="en-US" dirty="0"/>
              <a:t>, </a:t>
            </a:r>
            <a:r>
              <a:rPr lang="en-US" dirty="0" err="1"/>
              <a:t>Elara</a:t>
            </a:r>
            <a:r>
              <a:rPr lang="en-US" dirty="0"/>
              <a:t>, Pasiphae, </a:t>
            </a:r>
            <a:r>
              <a:rPr lang="en-US" dirty="0" err="1"/>
              <a:t>Sinope</a:t>
            </a:r>
            <a:r>
              <a:rPr lang="en-US" dirty="0"/>
              <a:t>, </a:t>
            </a:r>
            <a:r>
              <a:rPr lang="en-US" dirty="0" err="1"/>
              <a:t>Lysithea</a:t>
            </a:r>
            <a:r>
              <a:rPr lang="en-US" dirty="0"/>
              <a:t>, </a:t>
            </a:r>
            <a:r>
              <a:rPr lang="en-US" dirty="0" err="1"/>
              <a:t>Carme</a:t>
            </a:r>
            <a:r>
              <a:rPr lang="en-US" dirty="0"/>
              <a:t>, </a:t>
            </a:r>
            <a:r>
              <a:rPr lang="en-US" dirty="0" err="1"/>
              <a:t>Ananke</a:t>
            </a:r>
            <a:r>
              <a:rPr lang="en-US" dirty="0"/>
              <a:t>, Leda</a:t>
            </a:r>
            <a:r>
              <a:rPr lang="en-US" dirty="0" smtClean="0"/>
              <a:t>; Metis</a:t>
            </a:r>
            <a:r>
              <a:rPr lang="en-US" dirty="0"/>
              <a:t>, </a:t>
            </a:r>
            <a:r>
              <a:rPr lang="en-US" dirty="0" err="1"/>
              <a:t>Adrastea</a:t>
            </a:r>
            <a:r>
              <a:rPr lang="en-US" dirty="0"/>
              <a:t> (shepherd moons)</a:t>
            </a:r>
            <a:r>
              <a:rPr lang="en-US" dirty="0" smtClean="0"/>
              <a:t>; Thebe and more…</a:t>
            </a:r>
          </a:p>
          <a:p>
            <a:r>
              <a:rPr lang="en-US" dirty="0" smtClean="0"/>
              <a:t>SATURN: 61</a:t>
            </a:r>
          </a:p>
          <a:p>
            <a:pPr lvl="1"/>
            <a:r>
              <a:rPr lang="en-US" dirty="0"/>
              <a:t>Titan, Rhea, </a:t>
            </a:r>
            <a:r>
              <a:rPr lang="en-US" dirty="0" err="1"/>
              <a:t>Iapetus</a:t>
            </a:r>
            <a:r>
              <a:rPr lang="en-US" dirty="0"/>
              <a:t>, </a:t>
            </a:r>
            <a:r>
              <a:rPr lang="en-US" dirty="0" err="1"/>
              <a:t>Dione</a:t>
            </a:r>
            <a:r>
              <a:rPr lang="en-US" dirty="0"/>
              <a:t>, Tethys, </a:t>
            </a:r>
            <a:r>
              <a:rPr lang="en-US" dirty="0" err="1"/>
              <a:t>Enceladus</a:t>
            </a:r>
            <a:r>
              <a:rPr lang="en-US" dirty="0"/>
              <a:t>, </a:t>
            </a:r>
            <a:r>
              <a:rPr lang="en-US" dirty="0" err="1"/>
              <a:t>Mimas</a:t>
            </a:r>
            <a:r>
              <a:rPr lang="en-US" dirty="0"/>
              <a:t>, Hyperion</a:t>
            </a:r>
            <a:r>
              <a:rPr lang="en-US" dirty="0" smtClean="0"/>
              <a:t>; Prometheus</a:t>
            </a:r>
            <a:r>
              <a:rPr lang="en-US" dirty="0"/>
              <a:t>, Pandora (shepherd moons)</a:t>
            </a:r>
            <a:r>
              <a:rPr lang="en-US" dirty="0" smtClean="0"/>
              <a:t>; Phoebe</a:t>
            </a:r>
            <a:r>
              <a:rPr lang="en-US" dirty="0"/>
              <a:t>, Janus, </a:t>
            </a:r>
            <a:r>
              <a:rPr lang="en-US" dirty="0" err="1" smtClean="0"/>
              <a:t>Epimetheus</a:t>
            </a:r>
            <a:r>
              <a:rPr lang="en-US" dirty="0" smtClean="0"/>
              <a:t> and more…</a:t>
            </a:r>
          </a:p>
          <a:p>
            <a:r>
              <a:rPr lang="en-US" dirty="0" smtClean="0"/>
              <a:t>URANUS: 27</a:t>
            </a:r>
          </a:p>
          <a:p>
            <a:pPr lvl="1"/>
            <a:r>
              <a:rPr lang="en-US" dirty="0" err="1"/>
              <a:t>Cordelia</a:t>
            </a:r>
            <a:r>
              <a:rPr lang="en-US" dirty="0"/>
              <a:t>, Ophelia, (shepherd moons)</a:t>
            </a:r>
            <a:r>
              <a:rPr lang="en-US" dirty="0" smtClean="0"/>
              <a:t>;Bianca</a:t>
            </a:r>
            <a:r>
              <a:rPr lang="en-US" dirty="0"/>
              <a:t>, Cressida, Desdemona, Juliet, Portia, Rosalind, Belinda, Puck, Miranda, Ariel, </a:t>
            </a:r>
            <a:r>
              <a:rPr lang="en-US" dirty="0" err="1"/>
              <a:t>Umbriel</a:t>
            </a:r>
            <a:r>
              <a:rPr lang="en-US" dirty="0"/>
              <a:t>, </a:t>
            </a:r>
            <a:r>
              <a:rPr lang="en-US" dirty="0" err="1"/>
              <a:t>Titania</a:t>
            </a:r>
            <a:r>
              <a:rPr lang="en-US" dirty="0"/>
              <a:t>, Oberon, </a:t>
            </a:r>
            <a:r>
              <a:rPr lang="en-US" dirty="0" err="1"/>
              <a:t>Caliban</a:t>
            </a:r>
            <a:r>
              <a:rPr lang="en-US" dirty="0"/>
              <a:t>, </a:t>
            </a:r>
            <a:r>
              <a:rPr lang="en-US" dirty="0" err="1"/>
              <a:t>Sycorax</a:t>
            </a:r>
            <a:r>
              <a:rPr lang="en-US" dirty="0"/>
              <a:t>, Prospero, </a:t>
            </a:r>
            <a:r>
              <a:rPr lang="en-US" dirty="0" err="1"/>
              <a:t>Setebos</a:t>
            </a:r>
            <a:r>
              <a:rPr lang="en-US" dirty="0"/>
              <a:t>, </a:t>
            </a:r>
            <a:r>
              <a:rPr lang="en-US" dirty="0" err="1"/>
              <a:t>Stephano</a:t>
            </a:r>
            <a:r>
              <a:rPr lang="en-US" dirty="0"/>
              <a:t>, </a:t>
            </a:r>
            <a:r>
              <a:rPr lang="en-US" dirty="0" err="1" smtClean="0"/>
              <a:t>Trinculo</a:t>
            </a:r>
            <a:r>
              <a:rPr lang="en-US" dirty="0" smtClean="0"/>
              <a:t> (</a:t>
            </a:r>
            <a:r>
              <a:rPr lang="en-US" dirty="0"/>
              <a:t>+ 6 unnamed moons)</a:t>
            </a:r>
            <a:endParaRPr lang="en-US" dirty="0" smtClean="0"/>
          </a:p>
          <a:p>
            <a:r>
              <a:rPr lang="en-US" dirty="0" smtClean="0"/>
              <a:t>NEPTUNE: 13</a:t>
            </a:r>
          </a:p>
          <a:p>
            <a:pPr lvl="1"/>
            <a:r>
              <a:rPr lang="en-US" dirty="0"/>
              <a:t>Triton, Nereid, Naiad, </a:t>
            </a:r>
            <a:r>
              <a:rPr lang="en-US" dirty="0" err="1"/>
              <a:t>Thalassa</a:t>
            </a:r>
            <a:r>
              <a:rPr lang="en-US" dirty="0"/>
              <a:t>, </a:t>
            </a:r>
            <a:r>
              <a:rPr lang="en-US" dirty="0" err="1"/>
              <a:t>Despina</a:t>
            </a:r>
            <a:r>
              <a:rPr lang="en-US" dirty="0"/>
              <a:t>, Larissa, Proteus, Galatea (shepherd moon</a:t>
            </a:r>
            <a:r>
              <a:rPr lang="en-US" dirty="0" smtClean="0"/>
              <a:t>)(</a:t>
            </a:r>
            <a:r>
              <a:rPr lang="en-US" dirty="0"/>
              <a:t>+ 5 unnamed moons)</a:t>
            </a:r>
            <a:endParaRPr lang="en-US" dirty="0" smtClean="0"/>
          </a:p>
          <a:p>
            <a:pPr lvl="1"/>
            <a:endParaRPr lang="en-US" dirty="0" smtClean="0"/>
          </a:p>
          <a:p>
            <a:pPr marL="0" indent="0">
              <a:buNone/>
            </a:pPr>
            <a:endParaRPr lang="en-US" dirty="0"/>
          </a:p>
        </p:txBody>
      </p:sp>
      <p:sp>
        <p:nvSpPr>
          <p:cNvPr id="4" name="TextBox 3"/>
          <p:cNvSpPr txBox="1"/>
          <p:nvPr/>
        </p:nvSpPr>
        <p:spPr>
          <a:xfrm>
            <a:off x="3791731" y="6310208"/>
            <a:ext cx="5022602" cy="307777"/>
          </a:xfrm>
          <a:prstGeom prst="rect">
            <a:avLst/>
          </a:prstGeom>
          <a:noFill/>
        </p:spPr>
        <p:txBody>
          <a:bodyPr wrap="square" rtlCol="0">
            <a:spAutoFit/>
          </a:bodyPr>
          <a:lstStyle/>
          <a:p>
            <a:r>
              <a:rPr lang="en-US" sz="1400" dirty="0" smtClean="0"/>
              <a:t>Reference: http</a:t>
            </a:r>
            <a:r>
              <a:rPr lang="en-US" sz="1400" dirty="0"/>
              <a:t>://</a:t>
            </a:r>
            <a:r>
              <a:rPr lang="en-US" sz="1400" dirty="0" err="1"/>
              <a:t>www.go-astronomy.com</a:t>
            </a:r>
            <a:r>
              <a:rPr lang="en-US" sz="1400" dirty="0"/>
              <a:t>/planets/planet-</a:t>
            </a:r>
            <a:r>
              <a:rPr lang="en-US" sz="1400" dirty="0" err="1"/>
              <a:t>moons.htm</a:t>
            </a:r>
            <a:endParaRPr lang="en-US" sz="1400" dirty="0"/>
          </a:p>
        </p:txBody>
      </p:sp>
    </p:spTree>
    <p:extLst>
      <p:ext uri="{BB962C8B-B14F-4D97-AF65-F5344CB8AC3E}">
        <p14:creationId xmlns:p14="http://schemas.microsoft.com/office/powerpoint/2010/main" xmlns="" val="41234174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432" y="274638"/>
            <a:ext cx="8512974" cy="1143000"/>
          </a:xfrm>
        </p:spPr>
        <p:txBody>
          <a:bodyPr/>
          <a:lstStyle/>
          <a:p>
            <a:r>
              <a:rPr lang="en-US" sz="2600" dirty="0"/>
              <a:t>VIDEO: </a:t>
            </a:r>
            <a:r>
              <a:rPr lang="en-US" sz="2600" dirty="0" smtClean="0"/>
              <a:t>Exploring </a:t>
            </a:r>
            <a:r>
              <a:rPr lang="en-US" sz="2600" dirty="0"/>
              <a:t>the moons in our </a:t>
            </a:r>
            <a:r>
              <a:rPr lang="en-US" sz="2600" dirty="0" smtClean="0"/>
              <a:t>Solar System</a:t>
            </a:r>
            <a:endParaRPr lang="en-US" sz="2600" dirty="0"/>
          </a:p>
        </p:txBody>
      </p:sp>
      <p:sp>
        <p:nvSpPr>
          <p:cNvPr id="3" name="Content Placeholder 2"/>
          <p:cNvSpPr>
            <a:spLocks noGrp="1"/>
          </p:cNvSpPr>
          <p:nvPr>
            <p:ph sz="quarter" idx="4294967295"/>
          </p:nvPr>
        </p:nvSpPr>
        <p:spPr>
          <a:xfrm>
            <a:off x="609600" y="1600200"/>
            <a:ext cx="7924800" cy="4114800"/>
          </a:xfrm>
          <a:prstGeom prst="rect">
            <a:avLst/>
          </a:prstGeom>
        </p:spPr>
        <p:txBody>
          <a:bodyPr/>
          <a:lstStyle/>
          <a:p>
            <a:endParaRPr lang="en-US" dirty="0" smtClean="0"/>
          </a:p>
          <a:p>
            <a:pPr marL="0" indent="0">
              <a:buNone/>
            </a:pPr>
            <a:endParaRPr lang="en-US" dirty="0" smtClean="0"/>
          </a:p>
          <a:p>
            <a:pPr marL="0" indent="0" algn="ctr">
              <a:buNone/>
            </a:pPr>
            <a:r>
              <a:rPr lang="en-US" sz="4400" dirty="0">
                <a:solidFill>
                  <a:srgbClr val="FF0000"/>
                </a:solidFill>
                <a:hlinkClick r:id="rId2"/>
              </a:rPr>
              <a:t>http://www.youtube.com/watch?v=</a:t>
            </a:r>
            <a:r>
              <a:rPr lang="en-US" sz="4400" dirty="0" smtClean="0">
                <a:solidFill>
                  <a:srgbClr val="FF0000"/>
                </a:solidFill>
                <a:hlinkClick r:id="rId2"/>
              </a:rPr>
              <a:t>QHAdnHPF8WU</a:t>
            </a:r>
            <a:endParaRPr lang="en-US" sz="2800" dirty="0" smtClean="0">
              <a:solidFill>
                <a:srgbClr val="FF0000"/>
              </a:solidFill>
            </a:endParaRPr>
          </a:p>
          <a:p>
            <a:pPr marL="0" indent="0" algn="ctr">
              <a:buNone/>
            </a:pPr>
            <a:endParaRPr lang="en-US" sz="2800" dirty="0" smtClean="0">
              <a:solidFill>
                <a:srgbClr val="FF0000"/>
              </a:solidFill>
            </a:endParaRPr>
          </a:p>
          <a:p>
            <a:pPr marL="0" indent="0" algn="ctr">
              <a:buNone/>
            </a:pPr>
            <a:r>
              <a:rPr lang="en-US" sz="2800" dirty="0" smtClean="0"/>
              <a:t>-European Space Agency (ESA)</a:t>
            </a:r>
            <a:endParaRPr lang="en-US" sz="2800" dirty="0"/>
          </a:p>
        </p:txBody>
      </p:sp>
    </p:spTree>
    <p:extLst>
      <p:ext uri="{BB962C8B-B14F-4D97-AF65-F5344CB8AC3E}">
        <p14:creationId xmlns:p14="http://schemas.microsoft.com/office/powerpoint/2010/main" xmlns="" val="42474231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13876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5362" name="Rectangle 2"/>
          <p:cNvSpPr>
            <a:spLocks noGrp="1" noChangeArrowheads="1"/>
          </p:cNvSpPr>
          <p:nvPr>
            <p:ph type="title"/>
          </p:nvPr>
        </p:nvSpPr>
        <p:spPr>
          <a:xfrm>
            <a:off x="-533400" y="0"/>
            <a:ext cx="7360920" cy="2320290"/>
          </a:xfrm>
          <a:ln/>
        </p:spPr>
        <p:txBody>
          <a:bodyPr/>
          <a:lstStyle/>
          <a:p>
            <a:r>
              <a:rPr lang="en-US" b="1" dirty="0">
                <a:solidFill>
                  <a:srgbClr val="FFFFFF"/>
                </a:solidFill>
              </a:rPr>
              <a:t>Magneto</a:t>
            </a:r>
            <a:r>
              <a:rPr lang="en-US" dirty="0">
                <a:solidFill>
                  <a:srgbClr val="FFFFFF"/>
                </a:solidFill>
              </a:rPr>
              <a:t>sphere</a:t>
            </a:r>
          </a:p>
        </p:txBody>
      </p:sp>
    </p:spTree>
    <p:extLst>
      <p:ext uri="{BB962C8B-B14F-4D97-AF65-F5344CB8AC3E}">
        <p14:creationId xmlns:p14="http://schemas.microsoft.com/office/powerpoint/2010/main" xmlns="" val="26400581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ln/>
        </p:spPr>
        <p:txBody>
          <a:bodyPr/>
          <a:lstStyle/>
          <a:p>
            <a:r>
              <a:rPr lang="en-US"/>
              <a:t>What is a Magnetosphere ?</a:t>
            </a:r>
          </a:p>
        </p:txBody>
      </p:sp>
      <p:sp>
        <p:nvSpPr>
          <p:cNvPr id="16386" name="Rectangle 2"/>
          <p:cNvSpPr>
            <a:spLocks noGrp="1" noChangeArrowheads="1"/>
          </p:cNvSpPr>
          <p:nvPr>
            <p:ph type="body" idx="1"/>
          </p:nvPr>
        </p:nvSpPr>
        <p:spPr>
          <a:ln/>
        </p:spPr>
        <p:txBody>
          <a:bodyPr/>
          <a:lstStyle/>
          <a:p>
            <a:pPr marL="628650"/>
            <a:r>
              <a:rPr lang="en-US"/>
              <a:t>A magnetosphere is that area of space, around a planet, that is controlled by the planets magnetic field.</a:t>
            </a:r>
          </a:p>
        </p:txBody>
      </p:sp>
    </p:spTree>
    <p:extLst>
      <p:ext uri="{BB962C8B-B14F-4D97-AF65-F5344CB8AC3E}">
        <p14:creationId xmlns:p14="http://schemas.microsoft.com/office/powerpoint/2010/main" xmlns="" val="17873043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ln/>
        </p:spPr>
        <p:txBody>
          <a:bodyPr/>
          <a:lstStyle/>
          <a:p>
            <a:pPr algn="l"/>
            <a:r>
              <a:rPr lang="en-US" sz="3100">
                <a:latin typeface="Arial Bold" charset="0"/>
                <a:cs typeface="Arial Bold" charset="0"/>
                <a:sym typeface="Arial Bold" charset="0"/>
              </a:rPr>
              <a:t>G4 Geomagnetic Storm / Magnetosphere Simulation Aug 5, 2011</a:t>
            </a:r>
            <a:endParaRPr lang="en-US" sz="3100">
              <a:latin typeface="Arial Bold" charset="0"/>
              <a:ea typeface="ヒラギノ角ゴ ProN W6" charset="0"/>
              <a:cs typeface="ヒラギノ角ゴ ProN W6" charset="0"/>
              <a:sym typeface="Arial Bold" charset="0"/>
            </a:endParaRPr>
          </a:p>
        </p:txBody>
      </p:sp>
      <p:sp>
        <p:nvSpPr>
          <p:cNvPr id="17410" name="Rectangle 2"/>
          <p:cNvSpPr>
            <a:spLocks noGrp="1" noChangeArrowheads="1"/>
          </p:cNvSpPr>
          <p:nvPr>
            <p:ph type="body" idx="1"/>
          </p:nvPr>
        </p:nvSpPr>
        <p:spPr>
          <a:ln/>
        </p:spPr>
        <p:txBody>
          <a:bodyPr/>
          <a:lstStyle/>
          <a:p>
            <a:pPr marL="628650"/>
            <a:r>
              <a:rPr lang="en-US" u="sng">
                <a:solidFill>
                  <a:srgbClr val="000099"/>
                </a:solidFill>
                <a:latin typeface="Arial" charset="0"/>
                <a:cs typeface="Arial" charset="0"/>
                <a:sym typeface="Arial" charset="0"/>
                <a:hlinkClick r:id="rId2"/>
              </a:rPr>
              <a:t>http://youtu.be/cDdrm4uD8B0</a:t>
            </a:r>
            <a:endParaRPr lang="en-US" u="sng">
              <a:solidFill>
                <a:srgbClr val="000099"/>
              </a:solidFill>
              <a:latin typeface="Arial" charset="0"/>
              <a:sym typeface="Arial" charset="0"/>
            </a:endParaRPr>
          </a:p>
        </p:txBody>
      </p:sp>
    </p:spTree>
    <p:extLst>
      <p:ext uri="{BB962C8B-B14F-4D97-AF65-F5344CB8AC3E}">
        <p14:creationId xmlns:p14="http://schemas.microsoft.com/office/powerpoint/2010/main" xmlns="" val="13486524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371600" y="331470"/>
            <a:ext cx="7360920" cy="1714500"/>
          </a:xfrm>
          <a:ln/>
        </p:spPr>
        <p:txBody>
          <a:bodyPr/>
          <a:lstStyle/>
          <a:p>
            <a:r>
              <a:rPr lang="en-US" sz="2200" dirty="0"/>
              <a:t>Earth and Jupiter </a:t>
            </a:r>
            <a:br>
              <a:rPr lang="en-US" sz="2200" dirty="0"/>
            </a:br>
            <a:r>
              <a:rPr lang="en-US" sz="2200" dirty="0"/>
              <a:t>Magnetosphere</a:t>
            </a: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343150"/>
            <a:ext cx="784098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63390" y="0"/>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xmlns="" val="16731027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ln/>
        </p:spPr>
        <p:txBody>
          <a:bodyPr/>
          <a:lstStyle/>
          <a:p>
            <a:r>
              <a:rPr lang="en-US" dirty="0"/>
              <a:t>Planets with Magnetospheres</a:t>
            </a:r>
          </a:p>
        </p:txBody>
      </p:sp>
      <p:sp>
        <p:nvSpPr>
          <p:cNvPr id="19458" name="Rectangle 2"/>
          <p:cNvSpPr>
            <a:spLocks noGrp="1" noChangeArrowheads="1"/>
          </p:cNvSpPr>
          <p:nvPr>
            <p:ph type="body" idx="1"/>
          </p:nvPr>
        </p:nvSpPr>
        <p:spPr>
          <a:xfrm>
            <a:off x="891540" y="1943100"/>
            <a:ext cx="7360920" cy="3783330"/>
          </a:xfrm>
          <a:ln/>
        </p:spPr>
        <p:txBody>
          <a:bodyPr/>
          <a:lstStyle/>
          <a:p>
            <a:pPr marL="628650"/>
            <a:r>
              <a:rPr lang="en-US" sz="2200"/>
              <a:t>Neptune</a:t>
            </a:r>
          </a:p>
          <a:p>
            <a:pPr marL="628650"/>
            <a:r>
              <a:rPr lang="en-US" sz="2200"/>
              <a:t>Jupiter</a:t>
            </a:r>
          </a:p>
          <a:p>
            <a:pPr marL="628650"/>
            <a:r>
              <a:rPr lang="en-US" sz="2200"/>
              <a:t>Mercury</a:t>
            </a:r>
          </a:p>
          <a:p>
            <a:pPr marL="628650"/>
            <a:r>
              <a:rPr lang="en-US" sz="2200"/>
              <a:t>Saturn</a:t>
            </a:r>
          </a:p>
          <a:p>
            <a:pPr marL="628650"/>
            <a:r>
              <a:rPr lang="en-US" sz="2200"/>
              <a:t>Mars</a:t>
            </a:r>
          </a:p>
          <a:p>
            <a:pPr marL="628650"/>
            <a:r>
              <a:rPr lang="en-US" sz="2200"/>
              <a:t>Earth(Strongest)</a:t>
            </a:r>
          </a:p>
        </p:txBody>
      </p:sp>
    </p:spTree>
    <p:extLst>
      <p:ext uri="{BB962C8B-B14F-4D97-AF65-F5344CB8AC3E}">
        <p14:creationId xmlns:p14="http://schemas.microsoft.com/office/powerpoint/2010/main" xmlns="" val="384888059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52426" y="1463040"/>
            <a:ext cx="3000374" cy="4724400"/>
          </a:xfrm>
          <a:prstGeom prst="rect">
            <a:avLst/>
          </a:prstGeom>
        </p:spPr>
        <p:txBody>
          <a:bodyPr>
            <a:normAutofit fontScale="85000" lnSpcReduction="10000"/>
          </a:bodyPr>
          <a:lstStyle/>
          <a:p>
            <a:pPr marL="285750" indent="-285750">
              <a:buFont typeface="Arial" pitchFamily="34" charset="0"/>
              <a:buChar char="•"/>
            </a:pPr>
            <a:r>
              <a:rPr lang="en-US" dirty="0" smtClean="0"/>
              <a:t>Hottest planet in our solar system</a:t>
            </a:r>
          </a:p>
          <a:p>
            <a:pPr marL="285750" indent="-285750">
              <a:buFont typeface="Arial" pitchFamily="34" charset="0"/>
              <a:buChar char="•"/>
            </a:pPr>
            <a:r>
              <a:rPr lang="en-US" dirty="0" smtClean="0"/>
              <a:t>Thick atmosphere made of carbon dioxide.</a:t>
            </a:r>
          </a:p>
          <a:p>
            <a:pPr marL="285750" indent="-285750">
              <a:buFont typeface="Arial" pitchFamily="34" charset="0"/>
              <a:buChar char="•"/>
            </a:pPr>
            <a:r>
              <a:rPr lang="en-US" dirty="0" smtClean="0"/>
              <a:t>Clouds are made of Sulfuric acid, so the rain is deadly.</a:t>
            </a:r>
          </a:p>
          <a:p>
            <a:pPr marL="285750" indent="-285750">
              <a:buFont typeface="Arial" pitchFamily="34" charset="0"/>
              <a:buChar char="•"/>
            </a:pPr>
            <a:r>
              <a:rPr lang="en-US" dirty="0" smtClean="0"/>
              <a:t>Days can get up co 410 degrees Celsius</a:t>
            </a:r>
            <a:endParaRPr lang="en-US" dirty="0"/>
          </a:p>
        </p:txBody>
      </p:sp>
      <p:sp>
        <p:nvSpPr>
          <p:cNvPr id="2" name="Title 1"/>
          <p:cNvSpPr>
            <a:spLocks noGrp="1"/>
          </p:cNvSpPr>
          <p:nvPr>
            <p:ph type="title"/>
          </p:nvPr>
        </p:nvSpPr>
        <p:spPr/>
        <p:txBody>
          <a:bodyPr/>
          <a:lstStyle/>
          <a:p>
            <a:r>
              <a:rPr lang="en-US" dirty="0" smtClean="0"/>
              <a:t>Weather/ Atmosphere </a:t>
            </a:r>
            <a:endParaRPr lang="en-US" dirty="0"/>
          </a:p>
        </p:txBody>
      </p:sp>
      <p:pic>
        <p:nvPicPr>
          <p:cNvPr id="4098" name="Picture 2" descr="http://spacetelescope.org/static/archives/images/screen/opo9516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5400" y="1143000"/>
            <a:ext cx="3728780" cy="54387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xmlns="" val="412023593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ln/>
        </p:spPr>
        <p:txBody>
          <a:bodyPr/>
          <a:lstStyle/>
          <a:p>
            <a:r>
              <a:rPr lang="en-US"/>
              <a:t>Credits</a:t>
            </a:r>
          </a:p>
        </p:txBody>
      </p:sp>
      <p:sp>
        <p:nvSpPr>
          <p:cNvPr id="20482" name="Rectangle 2"/>
          <p:cNvSpPr>
            <a:spLocks noGrp="1" noChangeArrowheads="1"/>
          </p:cNvSpPr>
          <p:nvPr>
            <p:ph type="body" idx="1"/>
          </p:nvPr>
        </p:nvSpPr>
        <p:spPr>
          <a:ln/>
        </p:spPr>
        <p:txBody>
          <a:bodyPr/>
          <a:lstStyle/>
          <a:p>
            <a:pPr marL="628650"/>
            <a:r>
              <a:rPr lang="en-US" sz="1100" u="sng">
                <a:solidFill>
                  <a:srgbClr val="000099"/>
                </a:solidFill>
                <a:latin typeface="Helvetica" charset="0"/>
                <a:cs typeface="Helvetica" charset="0"/>
                <a:sym typeface="Helvetica" charset="0"/>
                <a:hlinkClick r:id="rId2"/>
              </a:rPr>
              <a:t>http://images.wikia.com/marveldatabase/images/5/52/X-Men_Legacy_Vol_1_259_Marvel_Comics_50th_Anniversary_Variant_Textless.jpg</a:t>
            </a:r>
            <a:endParaRPr lang="en-US"/>
          </a:p>
          <a:p>
            <a:pPr marL="628650"/>
            <a:r>
              <a:rPr lang="en-US" sz="1100" u="sng">
                <a:solidFill>
                  <a:srgbClr val="000099"/>
                </a:solidFill>
                <a:latin typeface="Helvetica" charset="0"/>
                <a:cs typeface="Helvetica" charset="0"/>
                <a:sym typeface="Helvetica" charset="0"/>
                <a:hlinkClick r:id="rId3"/>
              </a:rPr>
              <a:t>http://3.bp.blogspot.com/-Os5Zlwb7Hhs/Tf_Ob65WYWI/AAAAAAAAAdE/XhUXndVRZ4I/s400/Earth-magnetic-field410.jpg</a:t>
            </a:r>
            <a:endParaRPr lang="en-US" sz="1100" u="sng">
              <a:solidFill>
                <a:srgbClr val="000099"/>
              </a:solidFill>
              <a:latin typeface="Helvetica" charset="0"/>
              <a:sym typeface="Helvetica" charset="0"/>
            </a:endParaRPr>
          </a:p>
          <a:p>
            <a:pPr marL="628650"/>
            <a:r>
              <a:rPr lang="en-US" sz="1100" u="sng">
                <a:solidFill>
                  <a:srgbClr val="000099"/>
                </a:solidFill>
                <a:latin typeface="Helvetica" charset="0"/>
                <a:cs typeface="Helvetica" charset="0"/>
                <a:sym typeface="Helvetica" charset="0"/>
                <a:hlinkClick r:id="rId4"/>
              </a:rPr>
              <a:t>http://physics.uoregon.edu/~jimbrau/BrauImNew/Chap11/FG11_20.jpg</a:t>
            </a:r>
            <a:endParaRPr lang="en-US"/>
          </a:p>
          <a:p>
            <a:pPr marL="628650"/>
            <a:r>
              <a:rPr lang="en-US" sz="1300" u="sng">
                <a:solidFill>
                  <a:srgbClr val="000099"/>
                </a:solidFill>
                <a:latin typeface="Arial" charset="0"/>
                <a:cs typeface="Arial" charset="0"/>
                <a:sym typeface="Arial" charset="0"/>
                <a:hlinkClick r:id="rId5"/>
              </a:rPr>
              <a:t>http://www.thefreeresource.com/magnetosphere-has-anyone-ever-traveled-beyond-the-earths-magnetosphere</a:t>
            </a:r>
            <a:endParaRPr lang="en-US" sz="1300" u="sng">
              <a:solidFill>
                <a:srgbClr val="000099"/>
              </a:solidFill>
              <a:latin typeface="Arial" charset="0"/>
              <a:sym typeface="Arial" charset="0"/>
            </a:endParaRPr>
          </a:p>
        </p:txBody>
      </p:sp>
    </p:spTree>
    <p:extLst>
      <p:ext uri="{BB962C8B-B14F-4D97-AF65-F5344CB8AC3E}">
        <p14:creationId xmlns:p14="http://schemas.microsoft.com/office/powerpoint/2010/main" xmlns="" val="20312076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352426" y="1463040"/>
            <a:ext cx="2847974" cy="4724400"/>
          </a:xfrm>
          <a:prstGeom prst="rect">
            <a:avLst/>
          </a:prstGeom>
        </p:spPr>
        <p:txBody>
          <a:bodyPr>
            <a:normAutofit fontScale="70000" lnSpcReduction="20000"/>
          </a:bodyPr>
          <a:lstStyle/>
          <a:p>
            <a:pPr marL="285750" indent="-285750">
              <a:buFont typeface="Arial" pitchFamily="34" charset="0"/>
              <a:buChar char="•"/>
            </a:pPr>
            <a:r>
              <a:rPr lang="en-US" dirty="0" smtClean="0"/>
              <a:t>Has 100,000+ active volcanoes.</a:t>
            </a:r>
          </a:p>
          <a:p>
            <a:pPr marL="285750" indent="-285750">
              <a:buFont typeface="Arial" pitchFamily="34" charset="0"/>
              <a:buChar char="•"/>
            </a:pPr>
            <a:r>
              <a:rPr lang="en-US" dirty="0" smtClean="0"/>
              <a:t>Giant rolling plains with little relief</a:t>
            </a:r>
          </a:p>
          <a:p>
            <a:pPr marL="285750" indent="-285750">
              <a:buFont typeface="Arial" pitchFamily="34" charset="0"/>
              <a:buChar char="•"/>
            </a:pPr>
            <a:r>
              <a:rPr lang="en-US" dirty="0" smtClean="0"/>
              <a:t>Highest point; Maxwell mountains, 11 kilometers high</a:t>
            </a:r>
          </a:p>
          <a:p>
            <a:pPr marL="285750" indent="-285750">
              <a:buFont typeface="Arial" pitchFamily="34" charset="0"/>
              <a:buChar char="•"/>
            </a:pPr>
            <a:r>
              <a:rPr lang="en-US" dirty="0" smtClean="0"/>
              <a:t>Much like Earth, Venus had large amounts of water; now dry and barren.</a:t>
            </a:r>
          </a:p>
          <a:p>
            <a:pPr marL="285750" indent="-285750">
              <a:buFont typeface="Arial" pitchFamily="34" charset="0"/>
              <a:buChar char="•"/>
            </a:pPr>
            <a:r>
              <a:rPr lang="en-US" dirty="0" smtClean="0"/>
              <a:t>Rain evaporates before hitting the ground.</a:t>
            </a:r>
            <a:endParaRPr lang="en-US" dirty="0"/>
          </a:p>
          <a:p>
            <a:endParaRPr lang="en-US" dirty="0" smtClean="0"/>
          </a:p>
        </p:txBody>
      </p:sp>
      <p:sp>
        <p:nvSpPr>
          <p:cNvPr id="3" name="Title 2"/>
          <p:cNvSpPr>
            <a:spLocks noGrp="1"/>
          </p:cNvSpPr>
          <p:nvPr>
            <p:ph type="title"/>
          </p:nvPr>
        </p:nvSpPr>
        <p:spPr/>
        <p:txBody>
          <a:bodyPr/>
          <a:lstStyle/>
          <a:p>
            <a:r>
              <a:rPr lang="en-US" dirty="0" smtClean="0"/>
              <a:t>Terrain</a:t>
            </a:r>
            <a:endParaRPr lang="en-US" dirty="0"/>
          </a:p>
        </p:txBody>
      </p:sp>
      <p:pic>
        <p:nvPicPr>
          <p:cNvPr id="3074" name="Picture 2" descr="T:\venus\venus-surface-nasa-magella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08426" y="1066800"/>
            <a:ext cx="5959374" cy="39909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xmlns="" val="198419503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2761</Words>
  <Application>Microsoft Office PowerPoint</Application>
  <PresentationFormat>On-screen Show (4:3)</PresentationFormat>
  <Paragraphs>475</Paragraphs>
  <Slides>80</Slides>
  <Notes>8</Notes>
  <HiddenSlides>0</HiddenSlides>
  <MMClips>0</MMClips>
  <ScaleCrop>false</ScaleCrop>
  <HeadingPairs>
    <vt:vector size="4" baseType="variant">
      <vt:variant>
        <vt:lpstr>Theme</vt:lpstr>
      </vt:variant>
      <vt:variant>
        <vt:i4>2</vt:i4>
      </vt:variant>
      <vt:variant>
        <vt:lpstr>Slide Titles</vt:lpstr>
      </vt:variant>
      <vt:variant>
        <vt:i4>80</vt:i4>
      </vt:variant>
    </vt:vector>
  </HeadingPairs>
  <TitlesOfParts>
    <vt:vector size="82" baseType="lpstr">
      <vt:lpstr>Office Theme</vt:lpstr>
      <vt:lpstr>Essential</vt:lpstr>
      <vt:lpstr>Tour of the Planets</vt:lpstr>
      <vt:lpstr>Mercury</vt:lpstr>
      <vt:lpstr>Slide 3</vt:lpstr>
      <vt:lpstr>Slide 4</vt:lpstr>
      <vt:lpstr>Slide 5</vt:lpstr>
      <vt:lpstr>VENUS</vt:lpstr>
      <vt:lpstr>Overview</vt:lpstr>
      <vt:lpstr>Weather/ Atmosphere </vt:lpstr>
      <vt:lpstr>Terrain</vt:lpstr>
      <vt:lpstr>Reference</vt:lpstr>
      <vt:lpstr>Mutha Earth</vt:lpstr>
      <vt:lpstr>Geological Timeline</vt:lpstr>
      <vt:lpstr>Earth's Future</vt:lpstr>
      <vt:lpstr>Mars</vt:lpstr>
      <vt:lpstr>Slide 15</vt:lpstr>
      <vt:lpstr>Slide 16</vt:lpstr>
      <vt:lpstr>Slide 17</vt:lpstr>
      <vt:lpstr>Slide 18</vt:lpstr>
      <vt:lpstr>Jupiter jeffrey and nicole</vt:lpstr>
      <vt:lpstr>Jupiter jeffrey and nicole</vt:lpstr>
      <vt:lpstr>Great red spot jeffrey and nicole</vt:lpstr>
      <vt:lpstr>What orbits Jupiter jeffrey and nicole</vt:lpstr>
      <vt:lpstr>Jupiter's surface jeffrey and nicole</vt:lpstr>
      <vt:lpstr>Saturn</vt:lpstr>
      <vt:lpstr>Slide 25</vt:lpstr>
      <vt:lpstr>Slide 26</vt:lpstr>
      <vt:lpstr>Slide 27</vt:lpstr>
      <vt:lpstr>Slide 28</vt:lpstr>
      <vt:lpstr>Slide 29</vt:lpstr>
      <vt:lpstr>Just the Facts</vt:lpstr>
      <vt:lpstr>It’s tilt</vt:lpstr>
      <vt:lpstr>More facts</vt:lpstr>
      <vt:lpstr>Fun facts</vt:lpstr>
      <vt:lpstr>Moons</vt:lpstr>
      <vt:lpstr>Citations</vt:lpstr>
      <vt:lpstr>Neptune</vt:lpstr>
      <vt:lpstr>NEPTUNE</vt:lpstr>
      <vt:lpstr>Neptune</vt:lpstr>
      <vt:lpstr>DwaRF Planets </vt:lpstr>
      <vt:lpstr>What exactly IZZZ a Dwarf?</vt:lpstr>
      <vt:lpstr>What exactly IZZZ a Dwarf?</vt:lpstr>
      <vt:lpstr>Types of Dwarfs (They sound racist but they’re not.)</vt:lpstr>
      <vt:lpstr>Dwarf Planets… (Like the Canada’s of space)</vt:lpstr>
      <vt:lpstr>Sizes of the Planets</vt:lpstr>
      <vt:lpstr>Comparing Planets</vt:lpstr>
      <vt:lpstr>Planet Sizing</vt:lpstr>
      <vt:lpstr>Sun</vt:lpstr>
      <vt:lpstr>Stars</vt:lpstr>
      <vt:lpstr>Video</vt:lpstr>
      <vt:lpstr>Sources</vt:lpstr>
      <vt:lpstr>Planets!</vt:lpstr>
      <vt:lpstr>Informational Chart, with information.</vt:lpstr>
      <vt:lpstr>Fun Facts!</vt:lpstr>
      <vt:lpstr>Information video and such.</vt:lpstr>
      <vt:lpstr>Terrestrial Planets Atmosphere by Omar Castaneda and Carolina Cecena</vt:lpstr>
      <vt:lpstr>Terrestrial Planets Atmosphere</vt:lpstr>
      <vt:lpstr>Jovian Planets Atmosphere </vt:lpstr>
      <vt:lpstr>Jovian Planets Atmosphere</vt:lpstr>
      <vt:lpstr>Temperature </vt:lpstr>
      <vt:lpstr>Jovial Planets Temperature ranges</vt:lpstr>
      <vt:lpstr>Terrestrial Planets Temperatures </vt:lpstr>
      <vt:lpstr>Jovial VS. Terrestrial </vt:lpstr>
      <vt:lpstr>References </vt:lpstr>
      <vt:lpstr>Composition</vt:lpstr>
      <vt:lpstr>Jovian Planets</vt:lpstr>
      <vt:lpstr>Terrestial Planets</vt:lpstr>
      <vt:lpstr>Terrestial Planets cont.</vt:lpstr>
      <vt:lpstr>References</vt:lpstr>
      <vt:lpstr>Moons</vt:lpstr>
      <vt:lpstr>Total moons in our solar system: 153* *156 if you count pluto as a planet</vt:lpstr>
      <vt:lpstr>Slide 71</vt:lpstr>
      <vt:lpstr>Terrestrial moon </vt:lpstr>
      <vt:lpstr>JOVIAN PLANETARY MOON COUNT AND NAMES</vt:lpstr>
      <vt:lpstr>VIDEO: Exploring the moons in our Solar System</vt:lpstr>
      <vt:lpstr>Magnetosphere</vt:lpstr>
      <vt:lpstr>What is a Magnetosphere ?</vt:lpstr>
      <vt:lpstr>G4 Geomagnetic Storm / Magnetosphere Simulation Aug 5, 2011</vt:lpstr>
      <vt:lpstr>Earth and Jupiter  Magnetosphere</vt:lpstr>
      <vt:lpstr>Planets with Magnetospheres</vt:lpstr>
      <vt:lpstr>Credits</vt:lpstr>
    </vt:vector>
  </TitlesOfParts>
  <Company>Education Management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Tour of the Planets</dc:title>
  <dc:creator>temp</dc:creator>
  <cp:lastModifiedBy>George</cp:lastModifiedBy>
  <cp:revision>16</cp:revision>
  <dcterms:created xsi:type="dcterms:W3CDTF">2012-02-15T01:49:47Z</dcterms:created>
  <dcterms:modified xsi:type="dcterms:W3CDTF">2012-02-15T20:24:34Z</dcterms:modified>
</cp:coreProperties>
</file>